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4"/>
    <p:sldMasterId id="2147483784" r:id="rId5"/>
    <p:sldMasterId id="2147483782" r:id="rId6"/>
    <p:sldMasterId id="2147483786" r:id="rId7"/>
    <p:sldMasterId id="2147483792" r:id="rId8"/>
    <p:sldMasterId id="2147483795" r:id="rId9"/>
  </p:sldMasterIdLst>
  <p:notesMasterIdLst>
    <p:notesMasterId r:id="rId19"/>
  </p:notesMasterIdLst>
  <p:handoutMasterIdLst>
    <p:handoutMasterId r:id="rId20"/>
  </p:handoutMasterIdLst>
  <p:sldIdLst>
    <p:sldId id="261" r:id="rId10"/>
    <p:sldId id="264" r:id="rId11"/>
    <p:sldId id="286" r:id="rId12"/>
    <p:sldId id="289" r:id="rId13"/>
    <p:sldId id="287" r:id="rId14"/>
    <p:sldId id="275" r:id="rId15"/>
    <p:sldId id="283" r:id="rId16"/>
    <p:sldId id="285" r:id="rId17"/>
    <p:sldId id="290" r:id="rId18"/>
  </p:sldIdLst>
  <p:sldSz cx="12192000" cy="6858000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9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eter Vigliarolo" initials="PV" lastIdx="7" clrIdx="6">
    <p:extLst>
      <p:ext uri="{19B8F6BF-5375-455C-9EA6-DF929625EA0E}">
        <p15:presenceInfo xmlns:p15="http://schemas.microsoft.com/office/powerpoint/2012/main" userId="S::peter.vigliarolo@padillaco.com::1a4d6532-099d-4916-883c-4ad886f93d4f" providerId="AD"/>
      </p:ext>
    </p:extLst>
  </p:cmAuthor>
  <p:cmAuthor id="1" name="Sherri Michelstein" initials="SM" lastIdx="8" clrIdx="0"/>
  <p:cmAuthor id="8" name="Jack Satzinger" initials="JS" lastIdx="3" clrIdx="7">
    <p:extLst>
      <p:ext uri="{19B8F6BF-5375-455C-9EA6-DF929625EA0E}">
        <p15:presenceInfo xmlns:p15="http://schemas.microsoft.com/office/powerpoint/2012/main" userId="S::jack.satzinger@padillaco.com::0f51e84e-2769-4024-96e8-813aeb76261a" providerId="AD"/>
      </p:ext>
    </p:extLst>
  </p:cmAuthor>
  <p:cmAuthor id="2" name="Marla Dalton" initials="MD" lastIdx="0" clrIdx="1"/>
  <p:cmAuthor id="9" name="Diana Olson" initials="DO" lastIdx="1" clrIdx="8">
    <p:extLst>
      <p:ext uri="{19B8F6BF-5375-455C-9EA6-DF929625EA0E}">
        <p15:presenceInfo xmlns:p15="http://schemas.microsoft.com/office/powerpoint/2012/main" userId="2f52db9a7dab4382" providerId="Windows Live"/>
      </p:ext>
    </p:extLst>
  </p:cmAuthor>
  <p:cmAuthor id="3" name="Kyle Leighton" initials="KL" lastIdx="5" clrIdx="2"/>
  <p:cmAuthor id="10" name="Diana Olson" initials="DO [2]" lastIdx="4" clrIdx="9">
    <p:extLst>
      <p:ext uri="{19B8F6BF-5375-455C-9EA6-DF929625EA0E}">
        <p15:presenceInfo xmlns:p15="http://schemas.microsoft.com/office/powerpoint/2012/main" userId="S-1-5-21-4277598633-2048825401-2631900750-1180" providerId="AD"/>
      </p:ext>
    </p:extLst>
  </p:cmAuthor>
  <p:cmAuthor id="4" name="Jill Courtney" initials="JC" lastIdx="6" clrIdx="3"/>
  <p:cmAuthor id="5" name="JOANNA" initials="J" lastIdx="7" clrIdx="4"/>
  <p:cmAuthor id="6" name="Amanda Taylor" initials="AT" lastIdx="19" clrIdx="5">
    <p:extLst>
      <p:ext uri="{19B8F6BF-5375-455C-9EA6-DF929625EA0E}">
        <p15:presenceInfo xmlns:p15="http://schemas.microsoft.com/office/powerpoint/2012/main" userId="S::amanda.taylor@padillaco.com::e1cfff54-4e95-4ba7-97fa-84a78d70cc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29B"/>
    <a:srgbClr val="2046A5"/>
    <a:srgbClr val="FFFF99"/>
    <a:srgbClr val="FFCE00"/>
    <a:srgbClr val="F27900"/>
    <a:srgbClr val="00539B"/>
    <a:srgbClr val="FF9900"/>
    <a:srgbClr val="FFB86E"/>
    <a:srgbClr val="FA8F00"/>
    <a:srgbClr val="F68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B5875-C723-460B-AF10-9C8059B17ADA}" v="319" dt="2021-04-19T22:47:40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3792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348" y="96"/>
      </p:cViewPr>
      <p:guideLst>
        <p:guide orient="horz" pos="2155"/>
        <p:guide pos="3896"/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7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F0DE6-FC37-0144-8314-B86A43B730C5}" type="doc">
      <dgm:prSet loTypeId="urn:microsoft.com/office/officeart/2005/8/layout/defaul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418CC-1A9D-8348-98D3-5107355BF877}">
      <dgm:prSet custT="1"/>
      <dgm:spPr/>
      <dgm:t>
        <a:bodyPr/>
        <a:lstStyle/>
        <a:p>
          <a:r>
            <a:rPr lang="en-US" sz="2400" dirty="0">
              <a:latin typeface="Roboto" panose="02000000000000000000"/>
            </a:rPr>
            <a:t>New, emerging variants</a:t>
          </a:r>
        </a:p>
      </dgm:t>
    </dgm:pt>
    <dgm:pt modelId="{726266F0-82EA-D047-BFBD-4AFC14D0EC30}" type="parTrans" cxnId="{B320EA01-39EE-234F-AC25-3C246E081844}">
      <dgm:prSet/>
      <dgm:spPr/>
      <dgm:t>
        <a:bodyPr/>
        <a:lstStyle/>
        <a:p>
          <a:endParaRPr lang="en-US"/>
        </a:p>
      </dgm:t>
    </dgm:pt>
    <dgm:pt modelId="{A4846D8B-0137-A94B-A6F1-D4419B3FF3C0}" type="sibTrans" cxnId="{B320EA01-39EE-234F-AC25-3C246E081844}">
      <dgm:prSet/>
      <dgm:spPr/>
      <dgm:t>
        <a:bodyPr/>
        <a:lstStyle/>
        <a:p>
          <a:endParaRPr lang="en-US"/>
        </a:p>
      </dgm:t>
    </dgm:pt>
    <dgm:pt modelId="{9CDEFD5C-EC5D-4947-8B63-E905100D4DE5}">
      <dgm:prSet custT="1"/>
      <dgm:spPr/>
      <dgm:t>
        <a:bodyPr/>
        <a:lstStyle/>
        <a:p>
          <a:r>
            <a:rPr lang="en-US" sz="2400" dirty="0">
              <a:latin typeface="Roboto" panose="02000000000000000000"/>
            </a:rPr>
            <a:t>Duration of immunity</a:t>
          </a:r>
        </a:p>
      </dgm:t>
    </dgm:pt>
    <dgm:pt modelId="{46F648E2-40ED-C342-80A0-9DF2BBDEC3E2}" type="parTrans" cxnId="{76C6B262-7CD1-514C-A656-AD42E01EADE8}">
      <dgm:prSet/>
      <dgm:spPr/>
      <dgm:t>
        <a:bodyPr/>
        <a:lstStyle/>
        <a:p>
          <a:endParaRPr lang="en-US"/>
        </a:p>
      </dgm:t>
    </dgm:pt>
    <dgm:pt modelId="{024A72E9-8752-B341-B9F7-AA73A17FA8D4}" type="sibTrans" cxnId="{76C6B262-7CD1-514C-A656-AD42E01EADE8}">
      <dgm:prSet/>
      <dgm:spPr/>
      <dgm:t>
        <a:bodyPr/>
        <a:lstStyle/>
        <a:p>
          <a:endParaRPr lang="en-US"/>
        </a:p>
      </dgm:t>
    </dgm:pt>
    <dgm:pt modelId="{A9EC638D-5829-0C42-9211-65CB1B93AC1E}">
      <dgm:prSet custT="1"/>
      <dgm:spPr/>
      <dgm:t>
        <a:bodyPr/>
        <a:lstStyle/>
        <a:p>
          <a:r>
            <a:rPr lang="en-US" sz="2400" dirty="0">
              <a:latin typeface="Roboto" panose="02000000000000000000"/>
            </a:rPr>
            <a:t>Potential for transmission post-vaccination</a:t>
          </a:r>
        </a:p>
      </dgm:t>
    </dgm:pt>
    <dgm:pt modelId="{68792CAE-15DF-8B44-9059-74355A6EAD89}" type="parTrans" cxnId="{E2E0D4C2-5136-B34D-9826-AAE5482AFCC3}">
      <dgm:prSet/>
      <dgm:spPr/>
      <dgm:t>
        <a:bodyPr/>
        <a:lstStyle/>
        <a:p>
          <a:endParaRPr lang="en-US"/>
        </a:p>
      </dgm:t>
    </dgm:pt>
    <dgm:pt modelId="{9C12261C-1F32-E94A-B59D-AEFB18807404}" type="sibTrans" cxnId="{E2E0D4C2-5136-B34D-9826-AAE5482AFCC3}">
      <dgm:prSet/>
      <dgm:spPr/>
      <dgm:t>
        <a:bodyPr/>
        <a:lstStyle/>
        <a:p>
          <a:endParaRPr lang="en-US"/>
        </a:p>
      </dgm:t>
    </dgm:pt>
    <dgm:pt modelId="{04412163-DC67-254F-8B73-C26F1A193437}">
      <dgm:prSet custT="1"/>
      <dgm:spPr/>
      <dgm:t>
        <a:bodyPr/>
        <a:lstStyle/>
        <a:p>
          <a:r>
            <a:rPr lang="en-US" sz="2400" kern="1200" dirty="0">
              <a:latin typeface="Roboto" panose="02000000000000000000"/>
            </a:rPr>
            <a:t>Need for annual </a:t>
          </a:r>
          <a:r>
            <a:rPr lang="en-US" sz="2400" kern="1200" dirty="0">
              <a:solidFill>
                <a:srgbClr val="FFFFFF"/>
              </a:solidFill>
              <a:latin typeface="Roboto" panose="02000000000000000000"/>
              <a:ea typeface="+mn-ea"/>
              <a:cs typeface="+mn-cs"/>
            </a:rPr>
            <a:t>vaccinations/ booster doses</a:t>
          </a:r>
        </a:p>
      </dgm:t>
    </dgm:pt>
    <dgm:pt modelId="{3D156216-5216-FA47-823F-1A6149D221E7}" type="parTrans" cxnId="{D6A5C43E-F956-FC48-B07C-F19E4329B024}">
      <dgm:prSet/>
      <dgm:spPr/>
      <dgm:t>
        <a:bodyPr/>
        <a:lstStyle/>
        <a:p>
          <a:endParaRPr lang="en-US"/>
        </a:p>
      </dgm:t>
    </dgm:pt>
    <dgm:pt modelId="{E49D27E7-E319-664B-96E4-182C4D40C581}" type="sibTrans" cxnId="{D6A5C43E-F956-FC48-B07C-F19E4329B024}">
      <dgm:prSet/>
      <dgm:spPr/>
      <dgm:t>
        <a:bodyPr/>
        <a:lstStyle/>
        <a:p>
          <a:endParaRPr lang="en-US"/>
        </a:p>
      </dgm:t>
    </dgm:pt>
    <dgm:pt modelId="{EF1CD9D6-DF99-834F-B803-EDA45DC53CAD}">
      <dgm:prSet custT="1"/>
      <dgm:spPr/>
      <dgm:t>
        <a:bodyPr/>
        <a:lstStyle/>
        <a:p>
          <a:r>
            <a:rPr lang="en-US" sz="2400" dirty="0">
              <a:latin typeface="Roboto" panose="02000000000000000000"/>
            </a:rPr>
            <a:t>How long masks will be necessary</a:t>
          </a:r>
        </a:p>
      </dgm:t>
    </dgm:pt>
    <dgm:pt modelId="{62CFFDCA-A123-7A4B-93EA-F77CB6552D53}" type="parTrans" cxnId="{E3A35346-2265-044C-BDEE-4B468758F9D4}">
      <dgm:prSet/>
      <dgm:spPr/>
      <dgm:t>
        <a:bodyPr/>
        <a:lstStyle/>
        <a:p>
          <a:endParaRPr lang="en-US"/>
        </a:p>
      </dgm:t>
    </dgm:pt>
    <dgm:pt modelId="{73B28C71-1429-FE4F-B262-60175CDA47F3}" type="sibTrans" cxnId="{E3A35346-2265-044C-BDEE-4B468758F9D4}">
      <dgm:prSet/>
      <dgm:spPr/>
      <dgm:t>
        <a:bodyPr/>
        <a:lstStyle/>
        <a:p>
          <a:endParaRPr lang="en-US"/>
        </a:p>
      </dgm:t>
    </dgm:pt>
    <dgm:pt modelId="{2E28909F-0065-594B-B3C1-334FAD261DCF}">
      <dgm:prSet custT="1"/>
      <dgm:spPr/>
      <dgm:t>
        <a:bodyPr/>
        <a:lstStyle/>
        <a:p>
          <a:r>
            <a:rPr lang="en-US" sz="2400" kern="1200" dirty="0">
              <a:latin typeface="Roboto" panose="02000000000000000000"/>
            </a:rPr>
            <a:t>Impact of vaccination </a:t>
          </a:r>
          <a:r>
            <a:rPr lang="en-US" sz="2400" kern="1200" dirty="0">
              <a:solidFill>
                <a:srgbClr val="FFFFFF"/>
              </a:solidFill>
              <a:latin typeface="Roboto" panose="02000000000000000000"/>
              <a:ea typeface="+mn-ea"/>
              <a:cs typeface="+mn-cs"/>
            </a:rPr>
            <a:t>on daily activities</a:t>
          </a:r>
        </a:p>
      </dgm:t>
    </dgm:pt>
    <dgm:pt modelId="{6CF49EE7-FFFD-7948-A0E9-9BF1D0C07B43}" type="parTrans" cxnId="{29097D92-98AC-5F48-82B1-DDEC5DD01C03}">
      <dgm:prSet/>
      <dgm:spPr/>
      <dgm:t>
        <a:bodyPr/>
        <a:lstStyle/>
        <a:p>
          <a:endParaRPr lang="en-US"/>
        </a:p>
      </dgm:t>
    </dgm:pt>
    <dgm:pt modelId="{2A8AA5BF-B998-734A-B822-8B26BA3A5C37}" type="sibTrans" cxnId="{29097D92-98AC-5F48-82B1-DDEC5DD01C03}">
      <dgm:prSet/>
      <dgm:spPr/>
      <dgm:t>
        <a:bodyPr/>
        <a:lstStyle/>
        <a:p>
          <a:endParaRPr lang="en-US"/>
        </a:p>
      </dgm:t>
    </dgm:pt>
    <dgm:pt modelId="{BC711FAD-B967-094E-BC72-4A53D9A9C912}" type="pres">
      <dgm:prSet presAssocID="{678F0DE6-FC37-0144-8314-B86A43B730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B8D2E7-455F-0440-9387-5A1D7C1CA2CB}" type="pres">
      <dgm:prSet presAssocID="{F37418CC-1A9D-8348-98D3-5107355BF8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39415-527C-2949-894A-2E90B8C61A7B}" type="pres">
      <dgm:prSet presAssocID="{A4846D8B-0137-A94B-A6F1-D4419B3FF3C0}" presName="sibTrans" presStyleCnt="0"/>
      <dgm:spPr/>
    </dgm:pt>
    <dgm:pt modelId="{28919CE0-91A0-1C40-AD05-3B567E74FA80}" type="pres">
      <dgm:prSet presAssocID="{9CDEFD5C-EC5D-4947-8B63-E905100D4D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5E5FC-402F-5F48-A987-A4BE9AF8F289}" type="pres">
      <dgm:prSet presAssocID="{024A72E9-8752-B341-B9F7-AA73A17FA8D4}" presName="sibTrans" presStyleCnt="0"/>
      <dgm:spPr/>
    </dgm:pt>
    <dgm:pt modelId="{96BD20C5-2B26-994B-AFBB-1CE93828F037}" type="pres">
      <dgm:prSet presAssocID="{A9EC638D-5829-0C42-9211-65CB1B93AC1E}" presName="node" presStyleLbl="node1" presStyleIdx="2" presStyleCnt="6" custLinFactNeighborY="-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FEA1E-AA05-2840-B5E6-4211D28D8D90}" type="pres">
      <dgm:prSet presAssocID="{9C12261C-1F32-E94A-B59D-AEFB18807404}" presName="sibTrans" presStyleCnt="0"/>
      <dgm:spPr/>
    </dgm:pt>
    <dgm:pt modelId="{2447F64F-A43F-434F-A6C6-6673F90832F5}" type="pres">
      <dgm:prSet presAssocID="{04412163-DC67-254F-8B73-C26F1A1934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E3AAA-3C9A-EE47-8910-C1773BA7A681}" type="pres">
      <dgm:prSet presAssocID="{E49D27E7-E319-664B-96E4-182C4D40C581}" presName="sibTrans" presStyleCnt="0"/>
      <dgm:spPr/>
    </dgm:pt>
    <dgm:pt modelId="{2FA632AE-FF79-E240-BDDD-BEBE2E99173C}" type="pres">
      <dgm:prSet presAssocID="{EF1CD9D6-DF99-834F-B803-EDA45DC53C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61D61-FBA8-464D-B9DF-116FAACC3361}" type="pres">
      <dgm:prSet presAssocID="{73B28C71-1429-FE4F-B262-60175CDA47F3}" presName="sibTrans" presStyleCnt="0"/>
      <dgm:spPr/>
    </dgm:pt>
    <dgm:pt modelId="{5E6D757E-6DFD-AA48-9929-E04FBE2094D1}" type="pres">
      <dgm:prSet presAssocID="{2E28909F-0065-594B-B3C1-334FAD261DC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71696-4200-5743-994A-E9400796C292}" type="presOf" srcId="{F37418CC-1A9D-8348-98D3-5107355BF877}" destId="{6BB8D2E7-455F-0440-9387-5A1D7C1CA2CB}" srcOrd="0" destOrd="0" presId="urn:microsoft.com/office/officeart/2005/8/layout/default"/>
    <dgm:cxn modelId="{1030DA79-08ED-D042-9892-55FD42A9090E}" type="presOf" srcId="{04412163-DC67-254F-8B73-C26F1A193437}" destId="{2447F64F-A43F-434F-A6C6-6673F90832F5}" srcOrd="0" destOrd="0" presId="urn:microsoft.com/office/officeart/2005/8/layout/default"/>
    <dgm:cxn modelId="{E2E0D4C2-5136-B34D-9826-AAE5482AFCC3}" srcId="{678F0DE6-FC37-0144-8314-B86A43B730C5}" destId="{A9EC638D-5829-0C42-9211-65CB1B93AC1E}" srcOrd="2" destOrd="0" parTransId="{68792CAE-15DF-8B44-9059-74355A6EAD89}" sibTransId="{9C12261C-1F32-E94A-B59D-AEFB18807404}"/>
    <dgm:cxn modelId="{76C6B262-7CD1-514C-A656-AD42E01EADE8}" srcId="{678F0DE6-FC37-0144-8314-B86A43B730C5}" destId="{9CDEFD5C-EC5D-4947-8B63-E905100D4DE5}" srcOrd="1" destOrd="0" parTransId="{46F648E2-40ED-C342-80A0-9DF2BBDEC3E2}" sibTransId="{024A72E9-8752-B341-B9F7-AA73A17FA8D4}"/>
    <dgm:cxn modelId="{2E7E98BE-4A19-324A-98A6-3AC36C800A5D}" type="presOf" srcId="{A9EC638D-5829-0C42-9211-65CB1B93AC1E}" destId="{96BD20C5-2B26-994B-AFBB-1CE93828F037}" srcOrd="0" destOrd="0" presId="urn:microsoft.com/office/officeart/2005/8/layout/default"/>
    <dgm:cxn modelId="{E3A35346-2265-044C-BDEE-4B468758F9D4}" srcId="{678F0DE6-FC37-0144-8314-B86A43B730C5}" destId="{EF1CD9D6-DF99-834F-B803-EDA45DC53CAD}" srcOrd="4" destOrd="0" parTransId="{62CFFDCA-A123-7A4B-93EA-F77CB6552D53}" sibTransId="{73B28C71-1429-FE4F-B262-60175CDA47F3}"/>
    <dgm:cxn modelId="{B2141E90-52C3-A64E-8885-7FF77FE6E08D}" type="presOf" srcId="{EF1CD9D6-DF99-834F-B803-EDA45DC53CAD}" destId="{2FA632AE-FF79-E240-BDDD-BEBE2E99173C}" srcOrd="0" destOrd="0" presId="urn:microsoft.com/office/officeart/2005/8/layout/default"/>
    <dgm:cxn modelId="{898A1A43-645C-0C4E-9648-655610EBE1B3}" type="presOf" srcId="{9CDEFD5C-EC5D-4947-8B63-E905100D4DE5}" destId="{28919CE0-91A0-1C40-AD05-3B567E74FA80}" srcOrd="0" destOrd="0" presId="urn:microsoft.com/office/officeart/2005/8/layout/default"/>
    <dgm:cxn modelId="{29097D92-98AC-5F48-82B1-DDEC5DD01C03}" srcId="{678F0DE6-FC37-0144-8314-B86A43B730C5}" destId="{2E28909F-0065-594B-B3C1-334FAD261DCF}" srcOrd="5" destOrd="0" parTransId="{6CF49EE7-FFFD-7948-A0E9-9BF1D0C07B43}" sibTransId="{2A8AA5BF-B998-734A-B822-8B26BA3A5C37}"/>
    <dgm:cxn modelId="{B320EA01-39EE-234F-AC25-3C246E081844}" srcId="{678F0DE6-FC37-0144-8314-B86A43B730C5}" destId="{F37418CC-1A9D-8348-98D3-5107355BF877}" srcOrd="0" destOrd="0" parTransId="{726266F0-82EA-D047-BFBD-4AFC14D0EC30}" sibTransId="{A4846D8B-0137-A94B-A6F1-D4419B3FF3C0}"/>
    <dgm:cxn modelId="{D6A5C43E-F956-FC48-B07C-F19E4329B024}" srcId="{678F0DE6-FC37-0144-8314-B86A43B730C5}" destId="{04412163-DC67-254F-8B73-C26F1A193437}" srcOrd="3" destOrd="0" parTransId="{3D156216-5216-FA47-823F-1A6149D221E7}" sibTransId="{E49D27E7-E319-664B-96E4-182C4D40C581}"/>
    <dgm:cxn modelId="{67E42C26-5AE0-D045-BBFC-12BFD188CF82}" type="presOf" srcId="{2E28909F-0065-594B-B3C1-334FAD261DCF}" destId="{5E6D757E-6DFD-AA48-9929-E04FBE2094D1}" srcOrd="0" destOrd="0" presId="urn:microsoft.com/office/officeart/2005/8/layout/default"/>
    <dgm:cxn modelId="{3F8BBC40-4E64-DE41-9B01-8875027D5598}" type="presOf" srcId="{678F0DE6-FC37-0144-8314-B86A43B730C5}" destId="{BC711FAD-B967-094E-BC72-4A53D9A9C912}" srcOrd="0" destOrd="0" presId="urn:microsoft.com/office/officeart/2005/8/layout/default"/>
    <dgm:cxn modelId="{0B22FDAB-977B-FA40-9241-0873B2E283A6}" type="presParOf" srcId="{BC711FAD-B967-094E-BC72-4A53D9A9C912}" destId="{6BB8D2E7-455F-0440-9387-5A1D7C1CA2CB}" srcOrd="0" destOrd="0" presId="urn:microsoft.com/office/officeart/2005/8/layout/default"/>
    <dgm:cxn modelId="{696A4C83-CCA5-1340-88F8-3C0966051D1E}" type="presParOf" srcId="{BC711FAD-B967-094E-BC72-4A53D9A9C912}" destId="{BB039415-527C-2949-894A-2E90B8C61A7B}" srcOrd="1" destOrd="0" presId="urn:microsoft.com/office/officeart/2005/8/layout/default"/>
    <dgm:cxn modelId="{4F6D5CA8-29B4-4D4C-92D3-A07BFF9915E3}" type="presParOf" srcId="{BC711FAD-B967-094E-BC72-4A53D9A9C912}" destId="{28919CE0-91A0-1C40-AD05-3B567E74FA80}" srcOrd="2" destOrd="0" presId="urn:microsoft.com/office/officeart/2005/8/layout/default"/>
    <dgm:cxn modelId="{93C0D012-5781-5543-9ABE-95C3590073BF}" type="presParOf" srcId="{BC711FAD-B967-094E-BC72-4A53D9A9C912}" destId="{F985E5FC-402F-5F48-A987-A4BE9AF8F289}" srcOrd="3" destOrd="0" presId="urn:microsoft.com/office/officeart/2005/8/layout/default"/>
    <dgm:cxn modelId="{D25B0790-D859-694B-82F8-A99E60133719}" type="presParOf" srcId="{BC711FAD-B967-094E-BC72-4A53D9A9C912}" destId="{96BD20C5-2B26-994B-AFBB-1CE93828F037}" srcOrd="4" destOrd="0" presId="urn:microsoft.com/office/officeart/2005/8/layout/default"/>
    <dgm:cxn modelId="{21AFF2FC-06AE-384A-8B61-7398E0CF4B41}" type="presParOf" srcId="{BC711FAD-B967-094E-BC72-4A53D9A9C912}" destId="{5B6FEA1E-AA05-2840-B5E6-4211D28D8D90}" srcOrd="5" destOrd="0" presId="urn:microsoft.com/office/officeart/2005/8/layout/default"/>
    <dgm:cxn modelId="{3C6CDFAC-A036-4F49-9E16-54A88E7C9701}" type="presParOf" srcId="{BC711FAD-B967-094E-BC72-4A53D9A9C912}" destId="{2447F64F-A43F-434F-A6C6-6673F90832F5}" srcOrd="6" destOrd="0" presId="urn:microsoft.com/office/officeart/2005/8/layout/default"/>
    <dgm:cxn modelId="{F46A6D93-B3F6-C148-97C1-A2759142EB3B}" type="presParOf" srcId="{BC711FAD-B967-094E-BC72-4A53D9A9C912}" destId="{BD6E3AAA-3C9A-EE47-8910-C1773BA7A681}" srcOrd="7" destOrd="0" presId="urn:microsoft.com/office/officeart/2005/8/layout/default"/>
    <dgm:cxn modelId="{ABA8C218-3747-9542-9640-D0EC4498FF01}" type="presParOf" srcId="{BC711FAD-B967-094E-BC72-4A53D9A9C912}" destId="{2FA632AE-FF79-E240-BDDD-BEBE2E99173C}" srcOrd="8" destOrd="0" presId="urn:microsoft.com/office/officeart/2005/8/layout/default"/>
    <dgm:cxn modelId="{1442A4BA-CE6A-FD4F-83B7-8B347406A294}" type="presParOf" srcId="{BC711FAD-B967-094E-BC72-4A53D9A9C912}" destId="{C5761D61-FBA8-464D-B9DF-116FAACC3361}" srcOrd="9" destOrd="0" presId="urn:microsoft.com/office/officeart/2005/8/layout/default"/>
    <dgm:cxn modelId="{C076532D-FBA8-5143-9FC5-B4BD021FFC9A}" type="presParOf" srcId="{BC711FAD-B967-094E-BC72-4A53D9A9C912}" destId="{5E6D757E-6DFD-AA48-9929-E04FBE2094D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48299-675B-1D42-A416-AA47E9833FE1}" type="doc">
      <dgm:prSet loTypeId="urn:microsoft.com/office/officeart/2005/8/layout/target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C4DEE-64BD-434A-8BE0-ED03EA144513}">
      <dgm:prSet custT="1"/>
      <dgm:spPr/>
      <dgm:t>
        <a:bodyPr/>
        <a:lstStyle/>
        <a:p>
          <a:pPr marL="0" marR="0" indent="0" algn="l" defTabSz="457200" rtl="0" eaLnBrk="0" fontAlgn="base" latinLnBrk="0" hangingPunct="0">
            <a:lnSpc>
              <a:spcPct val="100000"/>
            </a:lnSpc>
            <a:spcBef>
              <a:spcPts val="400"/>
            </a:spcBef>
            <a:spcAft>
              <a:spcPct val="0"/>
            </a:spcAft>
            <a:buClr>
              <a:srgbClr val="0190B4"/>
            </a:buClr>
            <a:buSzTx/>
            <a:buFont typeface="Wingdings" pitchFamily="2" charset="2"/>
            <a:buNone/>
            <a:tabLst/>
          </a:pP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Individuals may not be aware of current guidelines or understand how to properly follow them</a:t>
          </a:r>
        </a:p>
      </dgm:t>
    </dgm:pt>
    <dgm:pt modelId="{2556CEEF-C8AC-0442-B72E-4636548D76B2}" type="parTrans" cxnId="{6DDDB887-46C8-9F4E-8874-44367A7CF8C9}">
      <dgm:prSet/>
      <dgm:spPr/>
      <dgm:t>
        <a:bodyPr/>
        <a:lstStyle/>
        <a:p>
          <a:endParaRPr lang="en-US"/>
        </a:p>
      </dgm:t>
    </dgm:pt>
    <dgm:pt modelId="{B08C42F6-FCF9-D748-A32B-FFC84081F520}" type="sibTrans" cxnId="{6DDDB887-46C8-9F4E-8874-44367A7CF8C9}">
      <dgm:prSet/>
      <dgm:spPr/>
      <dgm:t>
        <a:bodyPr/>
        <a:lstStyle/>
        <a:p>
          <a:endParaRPr lang="en-US"/>
        </a:p>
      </dgm:t>
    </dgm:pt>
    <dgm:pt modelId="{8C0EB6E2-4E17-514E-B13E-A968E0E11F10}">
      <dgm:prSet custT="1"/>
      <dgm:spPr/>
      <dgm:t>
        <a:bodyPr/>
        <a:lstStyle/>
        <a:p>
          <a:pPr marL="0" marR="0" indent="0" algn="l" defTabSz="457200" rtl="0" eaLnBrk="0" fontAlgn="base" latinLnBrk="0" hangingPunct="0">
            <a:lnSpc>
              <a:spcPct val="100000"/>
            </a:lnSpc>
            <a:spcBef>
              <a:spcPts val="400"/>
            </a:spcBef>
            <a:spcAft>
              <a:spcPct val="0"/>
            </a:spcAft>
            <a:buClr>
              <a:srgbClr val="0190B4"/>
            </a:buClr>
            <a:buSzTx/>
            <a:buFont typeface="Wingdings" pitchFamily="2" charset="2"/>
            <a:buNone/>
            <a:tabLst/>
          </a:pP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Unclear, changing guidelines cause confusion among the public and plant seeds for misinformation</a:t>
          </a:r>
        </a:p>
      </dgm:t>
    </dgm:pt>
    <dgm:pt modelId="{C61821E2-810D-A947-97B4-F558661B4718}" type="parTrans" cxnId="{3B6E91FC-5145-BC41-AB4F-2BE2F0F9D5CD}">
      <dgm:prSet/>
      <dgm:spPr/>
      <dgm:t>
        <a:bodyPr/>
        <a:lstStyle/>
        <a:p>
          <a:endParaRPr lang="en-US"/>
        </a:p>
      </dgm:t>
    </dgm:pt>
    <dgm:pt modelId="{A4159964-9881-624C-90FB-12C942865AFE}" type="sibTrans" cxnId="{3B6E91FC-5145-BC41-AB4F-2BE2F0F9D5CD}">
      <dgm:prSet/>
      <dgm:spPr/>
      <dgm:t>
        <a:bodyPr/>
        <a:lstStyle/>
        <a:p>
          <a:endParaRPr lang="en-US"/>
        </a:p>
      </dgm:t>
    </dgm:pt>
    <dgm:pt modelId="{87397CD2-FF36-954A-9F7E-6FC7AFDAE7AF}">
      <dgm:prSet custT="1"/>
      <dgm:spPr/>
      <dgm:t>
        <a:bodyPr/>
        <a:lstStyle/>
        <a:p>
          <a:pPr marL="0" marR="0" indent="0" algn="l" defTabSz="457200" rtl="0" eaLnBrk="0" fontAlgn="base" latinLnBrk="0" hangingPunct="0">
            <a:lnSpc>
              <a:spcPct val="100000"/>
            </a:lnSpc>
            <a:spcBef>
              <a:spcPts val="400"/>
            </a:spcBef>
            <a:spcAft>
              <a:spcPct val="0"/>
            </a:spcAft>
            <a:buClr>
              <a:srgbClr val="0190B4"/>
            </a:buClr>
            <a:buSzTx/>
            <a:buFont typeface="Wingdings" pitchFamily="2" charset="2"/>
            <a:buNone/>
            <a:tabLst/>
          </a:pP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Socioeconomic status may also be a significant barrier to following recommendations</a:t>
          </a:r>
        </a:p>
      </dgm:t>
    </dgm:pt>
    <dgm:pt modelId="{2D82293C-8717-7849-95D0-46468832C7B5}" type="parTrans" cxnId="{E0A7CCAD-DA3E-6F46-8B18-194DD9FEA64F}">
      <dgm:prSet/>
      <dgm:spPr/>
      <dgm:t>
        <a:bodyPr/>
        <a:lstStyle/>
        <a:p>
          <a:endParaRPr lang="en-US"/>
        </a:p>
      </dgm:t>
    </dgm:pt>
    <dgm:pt modelId="{690B2C44-5932-D645-B978-2E893E663ACC}" type="sibTrans" cxnId="{E0A7CCAD-DA3E-6F46-8B18-194DD9FEA64F}">
      <dgm:prSet/>
      <dgm:spPr/>
      <dgm:t>
        <a:bodyPr/>
        <a:lstStyle/>
        <a:p>
          <a:endParaRPr lang="en-US"/>
        </a:p>
      </dgm:t>
    </dgm:pt>
    <dgm:pt modelId="{522453D6-9298-264E-B24C-1EA640B065EA}" type="pres">
      <dgm:prSet presAssocID="{79A48299-675B-1D42-A416-AA47E9833FE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A0A0E2-4218-E54D-9993-3F915FA5DC7B}" type="pres">
      <dgm:prSet presAssocID="{AF5C4DEE-64BD-434A-8BE0-ED03EA144513}" presName="circle1" presStyleLbl="node1" presStyleIdx="0" presStyleCnt="3"/>
      <dgm:spPr>
        <a:solidFill>
          <a:srgbClr val="10529B"/>
        </a:solidFill>
      </dgm:spPr>
    </dgm:pt>
    <dgm:pt modelId="{3EEC69A0-E4E6-544F-8E9A-3B1B90F4AEFF}" type="pres">
      <dgm:prSet presAssocID="{AF5C4DEE-64BD-434A-8BE0-ED03EA144513}" presName="space" presStyleCnt="0"/>
      <dgm:spPr/>
    </dgm:pt>
    <dgm:pt modelId="{502FAD71-B20F-1F47-9F5C-724D6B96244F}" type="pres">
      <dgm:prSet presAssocID="{AF5C4DEE-64BD-434A-8BE0-ED03EA144513}" presName="rect1" presStyleLbl="alignAcc1" presStyleIdx="0" presStyleCnt="3" custLinFactNeighborY="-271"/>
      <dgm:spPr/>
      <dgm:t>
        <a:bodyPr/>
        <a:lstStyle/>
        <a:p>
          <a:endParaRPr lang="en-US"/>
        </a:p>
      </dgm:t>
    </dgm:pt>
    <dgm:pt modelId="{6C26D4C0-8342-F84E-A84F-CE21DE7AA0AF}" type="pres">
      <dgm:prSet presAssocID="{8C0EB6E2-4E17-514E-B13E-A968E0E11F10}" presName="vertSpace2" presStyleLbl="node1" presStyleIdx="0" presStyleCnt="3"/>
      <dgm:spPr/>
    </dgm:pt>
    <dgm:pt modelId="{058C13F1-D812-BC48-9F38-77CF3EF2FBE1}" type="pres">
      <dgm:prSet presAssocID="{8C0EB6E2-4E17-514E-B13E-A968E0E11F10}" presName="circle2" presStyleLbl="node1" presStyleIdx="1" presStyleCnt="3"/>
      <dgm:spPr/>
    </dgm:pt>
    <dgm:pt modelId="{CC6BF0AC-6D2D-664B-8401-8FD203813CF0}" type="pres">
      <dgm:prSet presAssocID="{8C0EB6E2-4E17-514E-B13E-A968E0E11F10}" presName="rect2" presStyleLbl="alignAcc1" presStyleIdx="1" presStyleCnt="3"/>
      <dgm:spPr/>
      <dgm:t>
        <a:bodyPr/>
        <a:lstStyle/>
        <a:p>
          <a:endParaRPr lang="en-US"/>
        </a:p>
      </dgm:t>
    </dgm:pt>
    <dgm:pt modelId="{7B58061B-2986-2E43-A230-967F628651DC}" type="pres">
      <dgm:prSet presAssocID="{87397CD2-FF36-954A-9F7E-6FC7AFDAE7AF}" presName="vertSpace3" presStyleLbl="node1" presStyleIdx="1" presStyleCnt="3"/>
      <dgm:spPr/>
    </dgm:pt>
    <dgm:pt modelId="{B5641283-29CD-F349-8F0F-7CE33816E69B}" type="pres">
      <dgm:prSet presAssocID="{87397CD2-FF36-954A-9F7E-6FC7AFDAE7AF}" presName="circle3" presStyleLbl="node1" presStyleIdx="2" presStyleCnt="3"/>
      <dgm:spPr/>
    </dgm:pt>
    <dgm:pt modelId="{5025051D-FC73-0C4A-A29D-DCDD19F84E60}" type="pres">
      <dgm:prSet presAssocID="{87397CD2-FF36-954A-9F7E-6FC7AFDAE7AF}" presName="rect3" presStyleLbl="alignAcc1" presStyleIdx="2" presStyleCnt="3" custLinFactNeighborX="6595" custLinFactNeighborY="-5642"/>
      <dgm:spPr/>
      <dgm:t>
        <a:bodyPr/>
        <a:lstStyle/>
        <a:p>
          <a:endParaRPr lang="en-US"/>
        </a:p>
      </dgm:t>
    </dgm:pt>
    <dgm:pt modelId="{FB17DAFC-CC76-9442-B0A3-071EBDF2058A}" type="pres">
      <dgm:prSet presAssocID="{AF5C4DEE-64BD-434A-8BE0-ED03EA14451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D33FC-139B-3E4D-9DEA-E66D8370212C}" type="pres">
      <dgm:prSet presAssocID="{8C0EB6E2-4E17-514E-B13E-A968E0E11F1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A6CCE-F66B-6B4B-88C7-96995CC35CFF}" type="pres">
      <dgm:prSet presAssocID="{87397CD2-FF36-954A-9F7E-6FC7AFDAE7A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BBFD3-C7EE-2D42-9B06-07D9B69990FB}" type="presOf" srcId="{8C0EB6E2-4E17-514E-B13E-A968E0E11F10}" destId="{1EFD33FC-139B-3E4D-9DEA-E66D8370212C}" srcOrd="1" destOrd="0" presId="urn:microsoft.com/office/officeart/2005/8/layout/target3"/>
    <dgm:cxn modelId="{11B84841-92C1-7E47-8AAD-813205509D12}" type="presOf" srcId="{8C0EB6E2-4E17-514E-B13E-A968E0E11F10}" destId="{CC6BF0AC-6D2D-664B-8401-8FD203813CF0}" srcOrd="0" destOrd="0" presId="urn:microsoft.com/office/officeart/2005/8/layout/target3"/>
    <dgm:cxn modelId="{20F167CA-8B74-084A-9875-649A38ED9C48}" type="presOf" srcId="{79A48299-675B-1D42-A416-AA47E9833FE1}" destId="{522453D6-9298-264E-B24C-1EA640B065EA}" srcOrd="0" destOrd="0" presId="urn:microsoft.com/office/officeart/2005/8/layout/target3"/>
    <dgm:cxn modelId="{3B6E91FC-5145-BC41-AB4F-2BE2F0F9D5CD}" srcId="{79A48299-675B-1D42-A416-AA47E9833FE1}" destId="{8C0EB6E2-4E17-514E-B13E-A968E0E11F10}" srcOrd="1" destOrd="0" parTransId="{C61821E2-810D-A947-97B4-F558661B4718}" sibTransId="{A4159964-9881-624C-90FB-12C942865AFE}"/>
    <dgm:cxn modelId="{D0565400-12BA-CF41-BCF7-15C14E5870AF}" type="presOf" srcId="{87397CD2-FF36-954A-9F7E-6FC7AFDAE7AF}" destId="{1D5A6CCE-F66B-6B4B-88C7-96995CC35CFF}" srcOrd="1" destOrd="0" presId="urn:microsoft.com/office/officeart/2005/8/layout/target3"/>
    <dgm:cxn modelId="{E0A7CCAD-DA3E-6F46-8B18-194DD9FEA64F}" srcId="{79A48299-675B-1D42-A416-AA47E9833FE1}" destId="{87397CD2-FF36-954A-9F7E-6FC7AFDAE7AF}" srcOrd="2" destOrd="0" parTransId="{2D82293C-8717-7849-95D0-46468832C7B5}" sibTransId="{690B2C44-5932-D645-B978-2E893E663ACC}"/>
    <dgm:cxn modelId="{AD248F52-4BF6-1E4E-85A5-49B38FBEBF4D}" type="presOf" srcId="{AF5C4DEE-64BD-434A-8BE0-ED03EA144513}" destId="{502FAD71-B20F-1F47-9F5C-724D6B96244F}" srcOrd="0" destOrd="0" presId="urn:microsoft.com/office/officeart/2005/8/layout/target3"/>
    <dgm:cxn modelId="{05C72216-F5EB-A849-8AD6-B10631673046}" type="presOf" srcId="{87397CD2-FF36-954A-9F7E-6FC7AFDAE7AF}" destId="{5025051D-FC73-0C4A-A29D-DCDD19F84E60}" srcOrd="0" destOrd="0" presId="urn:microsoft.com/office/officeart/2005/8/layout/target3"/>
    <dgm:cxn modelId="{11F09441-8F4B-9C4E-88F3-9A9B7A0A782E}" type="presOf" srcId="{AF5C4DEE-64BD-434A-8BE0-ED03EA144513}" destId="{FB17DAFC-CC76-9442-B0A3-071EBDF2058A}" srcOrd="1" destOrd="0" presId="urn:microsoft.com/office/officeart/2005/8/layout/target3"/>
    <dgm:cxn modelId="{6DDDB887-46C8-9F4E-8874-44367A7CF8C9}" srcId="{79A48299-675B-1D42-A416-AA47E9833FE1}" destId="{AF5C4DEE-64BD-434A-8BE0-ED03EA144513}" srcOrd="0" destOrd="0" parTransId="{2556CEEF-C8AC-0442-B72E-4636548D76B2}" sibTransId="{B08C42F6-FCF9-D748-A32B-FFC84081F520}"/>
    <dgm:cxn modelId="{977F0179-81CC-454A-93E9-0E9B1B951C0B}" type="presParOf" srcId="{522453D6-9298-264E-B24C-1EA640B065EA}" destId="{4FA0A0E2-4218-E54D-9993-3F915FA5DC7B}" srcOrd="0" destOrd="0" presId="urn:microsoft.com/office/officeart/2005/8/layout/target3"/>
    <dgm:cxn modelId="{6524B714-68FC-A64C-BE35-9DAFDD705230}" type="presParOf" srcId="{522453D6-9298-264E-B24C-1EA640B065EA}" destId="{3EEC69A0-E4E6-544F-8E9A-3B1B90F4AEFF}" srcOrd="1" destOrd="0" presId="urn:microsoft.com/office/officeart/2005/8/layout/target3"/>
    <dgm:cxn modelId="{C062EB63-91FC-CB40-B063-D045DADF7929}" type="presParOf" srcId="{522453D6-9298-264E-B24C-1EA640B065EA}" destId="{502FAD71-B20F-1F47-9F5C-724D6B96244F}" srcOrd="2" destOrd="0" presId="urn:microsoft.com/office/officeart/2005/8/layout/target3"/>
    <dgm:cxn modelId="{57C0B197-14DD-3C45-BAC6-3D451754F073}" type="presParOf" srcId="{522453D6-9298-264E-B24C-1EA640B065EA}" destId="{6C26D4C0-8342-F84E-A84F-CE21DE7AA0AF}" srcOrd="3" destOrd="0" presId="urn:microsoft.com/office/officeart/2005/8/layout/target3"/>
    <dgm:cxn modelId="{1AF19348-A43A-074F-B860-B80B194B3199}" type="presParOf" srcId="{522453D6-9298-264E-B24C-1EA640B065EA}" destId="{058C13F1-D812-BC48-9F38-77CF3EF2FBE1}" srcOrd="4" destOrd="0" presId="urn:microsoft.com/office/officeart/2005/8/layout/target3"/>
    <dgm:cxn modelId="{2EB0AE18-DF7D-844D-A3C6-DFB61D324B16}" type="presParOf" srcId="{522453D6-9298-264E-B24C-1EA640B065EA}" destId="{CC6BF0AC-6D2D-664B-8401-8FD203813CF0}" srcOrd="5" destOrd="0" presId="urn:microsoft.com/office/officeart/2005/8/layout/target3"/>
    <dgm:cxn modelId="{06FBA8F8-32CB-854E-A092-4A22EDC26B3A}" type="presParOf" srcId="{522453D6-9298-264E-B24C-1EA640B065EA}" destId="{7B58061B-2986-2E43-A230-967F628651DC}" srcOrd="6" destOrd="0" presId="urn:microsoft.com/office/officeart/2005/8/layout/target3"/>
    <dgm:cxn modelId="{FAD2C3C5-C24D-344B-A22E-430A05642DFE}" type="presParOf" srcId="{522453D6-9298-264E-B24C-1EA640B065EA}" destId="{B5641283-29CD-F349-8F0F-7CE33816E69B}" srcOrd="7" destOrd="0" presId="urn:microsoft.com/office/officeart/2005/8/layout/target3"/>
    <dgm:cxn modelId="{7474AD0C-6BE6-304F-BE08-AB7FAFD718CE}" type="presParOf" srcId="{522453D6-9298-264E-B24C-1EA640B065EA}" destId="{5025051D-FC73-0C4A-A29D-DCDD19F84E60}" srcOrd="8" destOrd="0" presId="urn:microsoft.com/office/officeart/2005/8/layout/target3"/>
    <dgm:cxn modelId="{B905F32A-D5EA-124D-B9F7-8BA1170F3ED6}" type="presParOf" srcId="{522453D6-9298-264E-B24C-1EA640B065EA}" destId="{FB17DAFC-CC76-9442-B0A3-071EBDF2058A}" srcOrd="9" destOrd="0" presId="urn:microsoft.com/office/officeart/2005/8/layout/target3"/>
    <dgm:cxn modelId="{864402E6-5D08-5F47-B499-74DA86B79707}" type="presParOf" srcId="{522453D6-9298-264E-B24C-1EA640B065EA}" destId="{1EFD33FC-139B-3E4D-9DEA-E66D8370212C}" srcOrd="10" destOrd="0" presId="urn:microsoft.com/office/officeart/2005/8/layout/target3"/>
    <dgm:cxn modelId="{9B2551E2-D631-3D42-BD7E-1C551A7BDEFF}" type="presParOf" srcId="{522453D6-9298-264E-B24C-1EA640B065EA}" destId="{1D5A6CCE-F66B-6B4B-88C7-96995CC35CF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D2E7-455F-0440-9387-5A1D7C1CA2CB}">
      <dsp:nvSpPr>
        <dsp:cNvPr id="0" name=""/>
        <dsp:cNvSpPr/>
      </dsp:nvSpPr>
      <dsp:spPr>
        <a:xfrm>
          <a:off x="998005" y="2429"/>
          <a:ext cx="2702932" cy="162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Roboto" panose="02000000000000000000"/>
            </a:rPr>
            <a:t>New, emerging variants</a:t>
          </a:r>
        </a:p>
      </dsp:txBody>
      <dsp:txXfrm>
        <a:off x="998005" y="2429"/>
        <a:ext cx="2702932" cy="1621759"/>
      </dsp:txXfrm>
    </dsp:sp>
    <dsp:sp modelId="{28919CE0-91A0-1C40-AD05-3B567E74FA80}">
      <dsp:nvSpPr>
        <dsp:cNvPr id="0" name=""/>
        <dsp:cNvSpPr/>
      </dsp:nvSpPr>
      <dsp:spPr>
        <a:xfrm>
          <a:off x="3971231" y="2429"/>
          <a:ext cx="2702932" cy="162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Roboto" panose="02000000000000000000"/>
            </a:rPr>
            <a:t>Duration of immunity</a:t>
          </a:r>
        </a:p>
      </dsp:txBody>
      <dsp:txXfrm>
        <a:off x="3971231" y="2429"/>
        <a:ext cx="2702932" cy="1621759"/>
      </dsp:txXfrm>
    </dsp:sp>
    <dsp:sp modelId="{96BD20C5-2B26-994B-AFBB-1CE93828F037}">
      <dsp:nvSpPr>
        <dsp:cNvPr id="0" name=""/>
        <dsp:cNvSpPr/>
      </dsp:nvSpPr>
      <dsp:spPr>
        <a:xfrm>
          <a:off x="6944457" y="0"/>
          <a:ext cx="2702932" cy="162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Roboto" panose="02000000000000000000"/>
            </a:rPr>
            <a:t>Potential for transmission post-vaccination</a:t>
          </a:r>
        </a:p>
      </dsp:txBody>
      <dsp:txXfrm>
        <a:off x="6944457" y="0"/>
        <a:ext cx="2702932" cy="1621759"/>
      </dsp:txXfrm>
    </dsp:sp>
    <dsp:sp modelId="{2447F64F-A43F-434F-A6C6-6673F90832F5}">
      <dsp:nvSpPr>
        <dsp:cNvPr id="0" name=""/>
        <dsp:cNvSpPr/>
      </dsp:nvSpPr>
      <dsp:spPr>
        <a:xfrm>
          <a:off x="998005" y="1894482"/>
          <a:ext cx="2702932" cy="162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Roboto" panose="02000000000000000000"/>
            </a:rPr>
            <a:t>Need for annual </a:t>
          </a:r>
          <a:r>
            <a:rPr lang="en-US" sz="2400" kern="1200" dirty="0">
              <a:solidFill>
                <a:srgbClr val="FFFFFF"/>
              </a:solidFill>
              <a:latin typeface="Roboto" panose="02000000000000000000"/>
              <a:ea typeface="+mn-ea"/>
              <a:cs typeface="+mn-cs"/>
            </a:rPr>
            <a:t>vaccinations/ booster doses</a:t>
          </a:r>
        </a:p>
      </dsp:txBody>
      <dsp:txXfrm>
        <a:off x="998005" y="1894482"/>
        <a:ext cx="2702932" cy="1621759"/>
      </dsp:txXfrm>
    </dsp:sp>
    <dsp:sp modelId="{2FA632AE-FF79-E240-BDDD-BEBE2E99173C}">
      <dsp:nvSpPr>
        <dsp:cNvPr id="0" name=""/>
        <dsp:cNvSpPr/>
      </dsp:nvSpPr>
      <dsp:spPr>
        <a:xfrm>
          <a:off x="3971231" y="1894482"/>
          <a:ext cx="2702932" cy="162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Roboto" panose="02000000000000000000"/>
            </a:rPr>
            <a:t>How long masks will be necessary</a:t>
          </a:r>
        </a:p>
      </dsp:txBody>
      <dsp:txXfrm>
        <a:off x="3971231" y="1894482"/>
        <a:ext cx="2702932" cy="1621759"/>
      </dsp:txXfrm>
    </dsp:sp>
    <dsp:sp modelId="{5E6D757E-6DFD-AA48-9929-E04FBE2094D1}">
      <dsp:nvSpPr>
        <dsp:cNvPr id="0" name=""/>
        <dsp:cNvSpPr/>
      </dsp:nvSpPr>
      <dsp:spPr>
        <a:xfrm>
          <a:off x="6944457" y="1894482"/>
          <a:ext cx="2702932" cy="162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Roboto" panose="02000000000000000000"/>
            </a:rPr>
            <a:t>Impact of vaccination </a:t>
          </a:r>
          <a:r>
            <a:rPr lang="en-US" sz="2400" kern="1200" dirty="0">
              <a:solidFill>
                <a:srgbClr val="FFFFFF"/>
              </a:solidFill>
              <a:latin typeface="Roboto" panose="02000000000000000000"/>
              <a:ea typeface="+mn-ea"/>
              <a:cs typeface="+mn-cs"/>
            </a:rPr>
            <a:t>on daily activities</a:t>
          </a:r>
        </a:p>
      </dsp:txBody>
      <dsp:txXfrm>
        <a:off x="6944457" y="1894482"/>
        <a:ext cx="2702932" cy="1621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0A0E2-4218-E54D-9993-3F915FA5DC7B}">
      <dsp:nvSpPr>
        <dsp:cNvPr id="0" name=""/>
        <dsp:cNvSpPr/>
      </dsp:nvSpPr>
      <dsp:spPr>
        <a:xfrm>
          <a:off x="0" y="0"/>
          <a:ext cx="4552681" cy="4552681"/>
        </a:xfrm>
        <a:prstGeom prst="pie">
          <a:avLst>
            <a:gd name="adj1" fmla="val 5400000"/>
            <a:gd name="adj2" fmla="val 16200000"/>
          </a:avLst>
        </a:prstGeom>
        <a:solidFill>
          <a:srgbClr val="10529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2FAD71-B20F-1F47-9F5C-724D6B96244F}">
      <dsp:nvSpPr>
        <dsp:cNvPr id="0" name=""/>
        <dsp:cNvSpPr/>
      </dsp:nvSpPr>
      <dsp:spPr>
        <a:xfrm>
          <a:off x="2276340" y="0"/>
          <a:ext cx="8873992" cy="45526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4572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190B4"/>
            </a:buClr>
            <a:buSzTx/>
            <a:buFont typeface="Wingdings" pitchFamily="2" charset="2"/>
            <a:buNone/>
            <a:tabLst/>
          </a:pP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Individuals may not be aware of current guidelines or understand how to properly follow them</a:t>
          </a:r>
        </a:p>
      </dsp:txBody>
      <dsp:txXfrm>
        <a:off x="2276340" y="0"/>
        <a:ext cx="8873992" cy="1365807"/>
      </dsp:txXfrm>
    </dsp:sp>
    <dsp:sp modelId="{058C13F1-D812-BC48-9F38-77CF3EF2FBE1}">
      <dsp:nvSpPr>
        <dsp:cNvPr id="0" name=""/>
        <dsp:cNvSpPr/>
      </dsp:nvSpPr>
      <dsp:spPr>
        <a:xfrm>
          <a:off x="796720" y="1365807"/>
          <a:ext cx="2959240" cy="29592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6BF0AC-6D2D-664B-8401-8FD203813CF0}">
      <dsp:nvSpPr>
        <dsp:cNvPr id="0" name=""/>
        <dsp:cNvSpPr/>
      </dsp:nvSpPr>
      <dsp:spPr>
        <a:xfrm>
          <a:off x="2276340" y="1365807"/>
          <a:ext cx="8873992" cy="2959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4572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190B4"/>
            </a:buClr>
            <a:buSzTx/>
            <a:buFont typeface="Wingdings" pitchFamily="2" charset="2"/>
            <a:buNone/>
            <a:tabLst/>
          </a:pP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Unclear, changing guidelines cause confusion among the public and plant seeds for misinformation</a:t>
          </a:r>
        </a:p>
      </dsp:txBody>
      <dsp:txXfrm>
        <a:off x="2276340" y="1365807"/>
        <a:ext cx="8873992" cy="1365803"/>
      </dsp:txXfrm>
    </dsp:sp>
    <dsp:sp modelId="{B5641283-29CD-F349-8F0F-7CE33816E69B}">
      <dsp:nvSpPr>
        <dsp:cNvPr id="0" name=""/>
        <dsp:cNvSpPr/>
      </dsp:nvSpPr>
      <dsp:spPr>
        <a:xfrm>
          <a:off x="1593439" y="2731610"/>
          <a:ext cx="1365803" cy="13658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25051D-FC73-0C4A-A29D-DCDD19F84E60}">
      <dsp:nvSpPr>
        <dsp:cNvPr id="0" name=""/>
        <dsp:cNvSpPr/>
      </dsp:nvSpPr>
      <dsp:spPr>
        <a:xfrm>
          <a:off x="2276340" y="2654551"/>
          <a:ext cx="8873992" cy="13658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4572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190B4"/>
            </a:buClr>
            <a:buSzTx/>
            <a:buFont typeface="Wingdings" pitchFamily="2" charset="2"/>
            <a:buNone/>
            <a:tabLst/>
          </a:pP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Socioeconomic status may also be a significant barrier to following recommendations</a:t>
          </a:r>
        </a:p>
      </dsp:txBody>
      <dsp:txXfrm>
        <a:off x="2276340" y="2654551"/>
        <a:ext cx="8873992" cy="1365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/>
            </a:lvl1pPr>
          </a:lstStyle>
          <a:p>
            <a:fld id="{FD6C8636-65AC-41ED-98AD-40F55AACF57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/>
            </a:lvl1pPr>
          </a:lstStyle>
          <a:p>
            <a:fld id="{D1C00A67-079E-4B9A-B4E6-C85D5D771E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8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>
              <a:defRPr sz="1200" smtClean="0"/>
            </a:lvl1pPr>
          </a:lstStyle>
          <a:p>
            <a:pPr>
              <a:defRPr/>
            </a:pPr>
            <a:fld id="{3EB1D747-18FA-A44B-9320-C648BE184244}" type="datetimeFigureOut">
              <a:rPr lang="en-US"/>
              <a:pPr>
                <a:defRPr/>
              </a:pPr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1" tIns="47115" rIns="94231" bIns="471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31" tIns="47115" rIns="94231" bIns="4711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DFBD95-685C-A640-9153-1C247996B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63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National Foundation for Infectious Diseases (NFID) convened a multidisciplinary expert roundtable in January 2021 to share research, insights, and best practices for improving and harmonizing communication to the public about the evolving COVID-19 pandemic and the importance of following evidence-based public health prevention measures. </a:t>
            </a:r>
          </a:p>
        </p:txBody>
      </p:sp>
    </p:spTree>
    <p:extLst>
      <p:ext uri="{BB962C8B-B14F-4D97-AF65-F5344CB8AC3E}">
        <p14:creationId xmlns:p14="http://schemas.microsoft.com/office/powerpoint/2010/main" val="251617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</a:t>
            </a:r>
            <a:r>
              <a:rPr lang="en-US" sz="1200" dirty="0"/>
              <a:t>ore than 50 leading multisector organizations participated in the roundtable to discuss behaviors and beliefs interfering with adherence to COVID-19 prevention measures.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defRPr/>
            </a:pPr>
            <a:r>
              <a:rPr lang="en-US" sz="1200" dirty="0"/>
              <a:t>Out of that discussion </a:t>
            </a:r>
            <a:r>
              <a:rPr lang="en-US" dirty="0"/>
              <a:t>emerged a </a:t>
            </a:r>
            <a:r>
              <a:rPr lang="en-US" sz="1200" dirty="0"/>
              <a:t>new communications framework to help address key obstacles—which was published in a new report, </a:t>
            </a:r>
            <a:r>
              <a:rPr lang="en-US" b="1" dirty="0"/>
              <a:t>COVID-19 Communications: Promoting Prevention Measures and Vaccine Confidence.</a:t>
            </a:r>
            <a:endParaRPr lang="en-US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0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only way we can address the challenges of a pandemic is through proactive communications that address concerns, meet the needs of specific target audiences, and offer practical solutions to help people follow public health guidance.</a:t>
            </a:r>
          </a:p>
          <a:p>
            <a:pPr lvl="0"/>
            <a:r>
              <a:rPr lang="en-US" dirty="0"/>
              <a:t>Good communications must be built on these core principles (Respect, Empathy, Transparency, and Equity).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6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8196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By their nature, pandemics are rapidly evolving situations that require adjustments to guidance and recommendations as new scientific discoveries are made.</a:t>
            </a:r>
          </a:p>
          <a:p>
            <a:pPr lvl="0"/>
            <a:r>
              <a:rPr lang="en-US" dirty="0"/>
              <a:t>This can leave people feeling as though they are receiving different or conflicting advice.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2350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18325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8150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FFEC7437-8B5B-4D2C-A46C-FFAC34B99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459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0835" y="1"/>
            <a:ext cx="11150333" cy="1145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835" y="1533155"/>
            <a:ext cx="11150333" cy="1682512"/>
          </a:xfrm>
          <a:prstGeom prst="rect">
            <a:avLst/>
          </a:prstGeom>
        </p:spPr>
        <p:txBody>
          <a:bodyPr>
            <a:spAutoFit/>
          </a:bodyPr>
          <a:lstStyle>
            <a:lvl1pPr marL="274320" marR="0" indent="-274320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90B4"/>
              </a:buClr>
              <a:buSzTx/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560070" indent="-285750" algn="ctr">
              <a:spcBef>
                <a:spcPts val="400"/>
              </a:spcBef>
              <a:buClr>
                <a:srgbClr val="0190B4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</a:t>
            </a:r>
          </a:p>
          <a:p>
            <a:pPr marL="548640" marR="0" lvl="1" indent="-274320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046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text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3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9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48E436-433E-BB40-A2F5-7051DBE31F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559" y="1717250"/>
            <a:ext cx="7294772" cy="12014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1D8FD4A-21A5-D249-844F-CDE1E99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559" y="3088425"/>
            <a:ext cx="7294772" cy="8119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A916749-37AE-2744-AFB4-115B0BE1B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559" y="6011296"/>
            <a:ext cx="7305855" cy="6578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1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11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1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100" b="0" i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6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B7E0403-4A97-1D49-BE77-1086A4C2C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485" y="2623127"/>
            <a:ext cx="7262459" cy="1080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CFB8-B3CF-8E47-A50A-957AC461D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485" y="1634836"/>
            <a:ext cx="7275352" cy="74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57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B7E0403-4A97-1D49-BE77-1086A4C2C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485" y="2623127"/>
            <a:ext cx="7262459" cy="1080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CFB8-B3CF-8E47-A50A-957AC461D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485" y="1634836"/>
            <a:ext cx="7275352" cy="74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00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B7E0403-4A97-1D49-BE77-1086A4C2C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485" y="2623127"/>
            <a:ext cx="7262459" cy="1080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CFB8-B3CF-8E47-A50A-957AC461D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485" y="1634836"/>
            <a:ext cx="7275352" cy="748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62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0835" y="1"/>
            <a:ext cx="11150333" cy="1145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835" y="1533155"/>
            <a:ext cx="11150333" cy="1682512"/>
          </a:xfrm>
          <a:prstGeom prst="rect">
            <a:avLst/>
          </a:prstGeom>
        </p:spPr>
        <p:txBody>
          <a:bodyPr>
            <a:spAutoFit/>
          </a:bodyPr>
          <a:lstStyle>
            <a:lvl1pPr marL="274320" marR="0" indent="-274320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190B4"/>
              </a:buClr>
              <a:buSzTx/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560070" indent="-285750" algn="ctr">
              <a:spcBef>
                <a:spcPts val="400"/>
              </a:spcBef>
              <a:buClr>
                <a:srgbClr val="0190B4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</a:t>
            </a:r>
          </a:p>
          <a:p>
            <a:pPr marL="548640" marR="0" lvl="1" indent="-274320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046A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edit text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345786-D288-4340-82AA-780AC0F0F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290" y="6453120"/>
            <a:ext cx="578813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E5319-DE00-0648-B66E-6EEFA470FBB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Roboto" panose="02000000000000000000" pitchFamily="2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8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54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7D6A803-2FE8-ED4E-ACC5-85A45DEAF6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4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E1E09D26-C346-EF42-A17A-E7FED9726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EF4315-DF04-E449-BFC7-DD99EC025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233" t="-4868" r="54646" b="-5757"/>
          <a:stretch/>
        </p:blipFill>
        <p:spPr>
          <a:xfrm>
            <a:off x="889000" y="5012267"/>
            <a:ext cx="1617134" cy="7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8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76F7F3E2-B586-5441-B8A1-0FBD02641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91D2B2F5-D478-9F49-8521-98ECD4AE03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C7359830-E5C4-E148-9C84-D179E628C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8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7D6A803-2FE8-ED4E-ACC5-85A45DEAF6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jpeg"/><Relationship Id="rId50" Type="http://schemas.openxmlformats.org/officeDocument/2006/relationships/image" Target="../media/image54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png"/><Relationship Id="rId46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gif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jpeg"/><Relationship Id="rId40" Type="http://schemas.openxmlformats.org/officeDocument/2006/relationships/image" Target="../media/image44.png"/><Relationship Id="rId45" Type="http://schemas.openxmlformats.org/officeDocument/2006/relationships/image" Target="../media/image49.jpeg"/><Relationship Id="rId53" Type="http://schemas.openxmlformats.org/officeDocument/2006/relationships/image" Target="../media/image57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jpeg"/><Relationship Id="rId49" Type="http://schemas.openxmlformats.org/officeDocument/2006/relationships/image" Target="../media/image53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gif"/><Relationship Id="rId52" Type="http://schemas.openxmlformats.org/officeDocument/2006/relationships/image" Target="../media/image56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43" Type="http://schemas.openxmlformats.org/officeDocument/2006/relationships/image" Target="../media/image47.png"/><Relationship Id="rId48" Type="http://schemas.openxmlformats.org/officeDocument/2006/relationships/image" Target="../media/image52.jpeg"/><Relationship Id="rId8" Type="http://schemas.openxmlformats.org/officeDocument/2006/relationships/image" Target="../media/image12.png"/><Relationship Id="rId5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F43E67-FCAD-4CD8-BE04-0EB4379C1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559" y="2057825"/>
            <a:ext cx="8183586" cy="1201442"/>
          </a:xfrm>
        </p:spPr>
        <p:txBody>
          <a:bodyPr/>
          <a:lstStyle/>
          <a:p>
            <a:r>
              <a:rPr lang="en-US" dirty="0"/>
              <a:t>COVID-19 Communications: Promoting Prevention Measures &amp; Vaccine Confidence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FFA7E-FDA1-EE41-9875-60AABFF90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559" y="5932638"/>
            <a:ext cx="2280338" cy="369839"/>
          </a:xfrm>
        </p:spPr>
        <p:txBody>
          <a:bodyPr/>
          <a:lstStyle/>
          <a:p>
            <a:r>
              <a:rPr lang="en-US" b="1" dirty="0"/>
              <a:t>www.nfid.org/coronavirus</a:t>
            </a:r>
          </a:p>
        </p:txBody>
      </p:sp>
    </p:spTree>
    <p:extLst>
      <p:ext uri="{BB962C8B-B14F-4D97-AF65-F5344CB8AC3E}">
        <p14:creationId xmlns:p14="http://schemas.microsoft.com/office/powerpoint/2010/main" val="311591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55F-763D-FF4B-8FBD-F77E515F7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957" y="159275"/>
            <a:ext cx="11150333" cy="1145309"/>
          </a:xfrm>
        </p:spPr>
        <p:txBody>
          <a:bodyPr/>
          <a:lstStyle/>
          <a:p>
            <a:r>
              <a:rPr lang="en-US" sz="2800" dirty="0" smtClean="0"/>
              <a:t>Partner Organizations</a:t>
            </a:r>
            <a:endParaRPr 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D4DCDF-2FB8-E748-90DA-921B38B2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97" y="2938591"/>
            <a:ext cx="964304" cy="3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dc-logo">
            <a:extLst>
              <a:ext uri="{FF2B5EF4-FFF2-40B4-BE49-F238E27FC236}">
                <a16:creationId xmlns:a16="http://schemas.microsoft.com/office/drawing/2014/main" id="{E43BC878-858F-F84E-8BD4-46EBFA76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5" y="3471627"/>
            <a:ext cx="1028231" cy="75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FF - Health Policy Analysis, Polling and Journalism">
            <a:extLst>
              <a:ext uri="{FF2B5EF4-FFF2-40B4-BE49-F238E27FC236}">
                <a16:creationId xmlns:a16="http://schemas.microsoft.com/office/drawing/2014/main" id="{A59A06D5-1CBA-C14F-9975-3B39BA01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92" y="3501824"/>
            <a:ext cx="884103" cy="5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Logo – Brand Guidelines">
            <a:extLst>
              <a:ext uri="{FF2B5EF4-FFF2-40B4-BE49-F238E27FC236}">
                <a16:creationId xmlns:a16="http://schemas.microsoft.com/office/drawing/2014/main" id="{ACCA1D12-26DE-734F-BB9E-FEF50814A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t="20484" r="14313" b="20485"/>
          <a:stretch/>
        </p:blipFill>
        <p:spPr bwMode="auto">
          <a:xfrm>
            <a:off x="6390197" y="2938592"/>
            <a:ext cx="1323070" cy="6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American Society on Aging">
            <a:extLst>
              <a:ext uri="{FF2B5EF4-FFF2-40B4-BE49-F238E27FC236}">
                <a16:creationId xmlns:a16="http://schemas.microsoft.com/office/drawing/2014/main" id="{32DB7BCC-8E38-8A45-8925-8B4CCEA0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35" y="4853618"/>
            <a:ext cx="1923820" cy="6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nford University backs off massive expansion plans | American School &amp;  University">
            <a:extLst>
              <a:ext uri="{FF2B5EF4-FFF2-40B4-BE49-F238E27FC236}">
                <a16:creationId xmlns:a16="http://schemas.microsoft.com/office/drawing/2014/main" id="{C86CE1E2-728B-5F41-8E6E-961F7F472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31526"/>
          <a:stretch/>
        </p:blipFill>
        <p:spPr bwMode="auto">
          <a:xfrm>
            <a:off x="3607762" y="4693586"/>
            <a:ext cx="1554429" cy="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rts &amp; Democracy - SEIU">
            <a:extLst>
              <a:ext uri="{FF2B5EF4-FFF2-40B4-BE49-F238E27FC236}">
                <a16:creationId xmlns:a16="http://schemas.microsoft.com/office/drawing/2014/main" id="{CA8C9CE6-1052-B94F-A2EC-13683F2AE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28840" r="10034" b="31330"/>
          <a:stretch/>
        </p:blipFill>
        <p:spPr bwMode="auto">
          <a:xfrm>
            <a:off x="7239156" y="5103889"/>
            <a:ext cx="1079518" cy="3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usiness Partners 2 Convince">
            <a:extLst>
              <a:ext uri="{FF2B5EF4-FFF2-40B4-BE49-F238E27FC236}">
                <a16:creationId xmlns:a16="http://schemas.microsoft.com/office/drawing/2014/main" id="{FD726D9A-B47A-6F4E-B3E3-02C26D06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9" y="5540945"/>
            <a:ext cx="1501262" cy="47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e National Association of County and City Health Officials Applauds the  Congress for Providing Additional Zika Funding">
            <a:extLst>
              <a:ext uri="{FF2B5EF4-FFF2-40B4-BE49-F238E27FC236}">
                <a16:creationId xmlns:a16="http://schemas.microsoft.com/office/drawing/2014/main" id="{8B2678C4-F71B-874C-8F3E-200EA11B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15" y="4096505"/>
            <a:ext cx="1287798" cy="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me | Business Group on Health">
            <a:extLst>
              <a:ext uri="{FF2B5EF4-FFF2-40B4-BE49-F238E27FC236}">
                <a16:creationId xmlns:a16="http://schemas.microsoft.com/office/drawing/2014/main" id="{4A216F0C-D066-C149-94AF-76168EB7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83" y="3990172"/>
            <a:ext cx="1145022" cy="53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University of Georgia logo and symbol, meaning, history, PNG">
            <a:extLst>
              <a:ext uri="{FF2B5EF4-FFF2-40B4-BE49-F238E27FC236}">
                <a16:creationId xmlns:a16="http://schemas.microsoft.com/office/drawing/2014/main" id="{8C35400C-95D5-C143-A486-0BC5FE639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19161"/>
          <a:stretch/>
        </p:blipFill>
        <p:spPr bwMode="auto">
          <a:xfrm>
            <a:off x="5332975" y="4914420"/>
            <a:ext cx="1572177" cy="5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90BD510-2221-3D40-8DC8-F76B81639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 b="13477"/>
          <a:stretch/>
        </p:blipFill>
        <p:spPr bwMode="auto">
          <a:xfrm>
            <a:off x="7874420" y="2989271"/>
            <a:ext cx="1583196" cy="6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ational Cancer Institute - Wikipedia">
            <a:extLst>
              <a:ext uri="{FF2B5EF4-FFF2-40B4-BE49-F238E27FC236}">
                <a16:creationId xmlns:a16="http://schemas.microsoft.com/office/drawing/2014/main" id="{90EA1F22-FCD6-D546-AF31-366FFA10E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19885" r="9973" b="19404"/>
          <a:stretch/>
        </p:blipFill>
        <p:spPr bwMode="auto">
          <a:xfrm>
            <a:off x="9618761" y="3114719"/>
            <a:ext cx="2012540" cy="6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eter M. Sandman: Outrage Management Index">
            <a:extLst>
              <a:ext uri="{FF2B5EF4-FFF2-40B4-BE49-F238E27FC236}">
                <a16:creationId xmlns:a16="http://schemas.microsoft.com/office/drawing/2014/main" id="{2D68E354-201E-D44C-B028-9B3F20B4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" y="4338001"/>
            <a:ext cx="1926893" cy="3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ownload Penn Logos | Penn Branding">
            <a:extLst>
              <a:ext uri="{FF2B5EF4-FFF2-40B4-BE49-F238E27FC236}">
                <a16:creationId xmlns:a16="http://schemas.microsoft.com/office/drawing/2014/main" id="{E1501A46-AA3D-A748-ABFF-AAD1565D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38" y="4796006"/>
            <a:ext cx="1257881" cy="4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CHA Releases New Guidelines on Preparing for COVID-19">
            <a:extLst>
              <a:ext uri="{FF2B5EF4-FFF2-40B4-BE49-F238E27FC236}">
                <a16:creationId xmlns:a16="http://schemas.microsoft.com/office/drawing/2014/main" id="{25D2B9ED-7550-A54B-9F33-8DDDD07E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28" y="5067265"/>
            <a:ext cx="1326265" cy="5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lliance for Aging Research | LinkedIn">
            <a:extLst>
              <a:ext uri="{FF2B5EF4-FFF2-40B4-BE49-F238E27FC236}">
                <a16:creationId xmlns:a16="http://schemas.microsoft.com/office/drawing/2014/main" id="{1305A0A5-6DC4-49C9-B56D-BF1AC72B8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23773"/>
          <a:stretch/>
        </p:blipFill>
        <p:spPr bwMode="auto">
          <a:xfrm>
            <a:off x="10497747" y="5517115"/>
            <a:ext cx="1667321" cy="100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MDA Suggests Oral Feedings Rather Than Feeding Tubes | Choosing Wisely">
            <a:extLst>
              <a:ext uri="{FF2B5EF4-FFF2-40B4-BE49-F238E27FC236}">
                <a16:creationId xmlns:a16="http://schemas.microsoft.com/office/drawing/2014/main" id="{5F790489-200D-4272-9B17-FB0774BD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87" y="2390077"/>
            <a:ext cx="1628863" cy="5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AFP Home | American Academy of Family Physicians">
            <a:extLst>
              <a:ext uri="{FF2B5EF4-FFF2-40B4-BE49-F238E27FC236}">
                <a16:creationId xmlns:a16="http://schemas.microsoft.com/office/drawing/2014/main" id="{B1ECDCE2-829B-4B9E-A51F-291F336B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38" y="2371423"/>
            <a:ext cx="941873" cy="4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AAP.org">
            <a:extLst>
              <a:ext uri="{FF2B5EF4-FFF2-40B4-BE49-F238E27FC236}">
                <a16:creationId xmlns:a16="http://schemas.microsoft.com/office/drawing/2014/main" id="{B6740A51-233D-4BA0-BEED-98847181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80" y="5258540"/>
            <a:ext cx="1762837" cy="176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ome - AAPA">
            <a:extLst>
              <a:ext uri="{FF2B5EF4-FFF2-40B4-BE49-F238E27FC236}">
                <a16:creationId xmlns:a16="http://schemas.microsoft.com/office/drawing/2014/main" id="{43314016-32AE-4699-A68F-E077ACF4E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0" b="29215"/>
          <a:stretch/>
        </p:blipFill>
        <p:spPr bwMode="auto">
          <a:xfrm>
            <a:off x="3789486" y="2415779"/>
            <a:ext cx="1181826" cy="6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merican association of nurse practitioners - National Academy of Medicine">
            <a:extLst>
              <a:ext uri="{FF2B5EF4-FFF2-40B4-BE49-F238E27FC236}">
                <a16:creationId xmlns:a16="http://schemas.microsoft.com/office/drawing/2014/main" id="{8DCD2DD7-A2FF-40EF-A3D3-066FB7C8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86" y="5865184"/>
            <a:ext cx="1423169" cy="6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American Association for Respiratory Care - Wikipedia">
            <a:extLst>
              <a:ext uri="{FF2B5EF4-FFF2-40B4-BE49-F238E27FC236}">
                <a16:creationId xmlns:a16="http://schemas.microsoft.com/office/drawing/2014/main" id="{4141FDF1-B364-4168-9AFB-661676F7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25" y="5721220"/>
            <a:ext cx="1008623" cy="10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ACEP // Home Page">
            <a:extLst>
              <a:ext uri="{FF2B5EF4-FFF2-40B4-BE49-F238E27FC236}">
                <a16:creationId xmlns:a16="http://schemas.microsoft.com/office/drawing/2014/main" id="{115EBDEF-E5AA-4D8E-AB3C-6ABFA8FA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0" y="2407184"/>
            <a:ext cx="2300617" cy="4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merican College of Physicians | Internal Medicine | ACP">
            <a:extLst>
              <a:ext uri="{FF2B5EF4-FFF2-40B4-BE49-F238E27FC236}">
                <a16:creationId xmlns:a16="http://schemas.microsoft.com/office/drawing/2014/main" id="{63F84395-644D-4B80-92A1-90138202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18" y="6221349"/>
            <a:ext cx="1193575" cy="3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2" descr="American Lung Association">
            <a:extLst>
              <a:ext uri="{FF2B5EF4-FFF2-40B4-BE49-F238E27FC236}">
                <a16:creationId xmlns:a16="http://schemas.microsoft.com/office/drawing/2014/main" id="{86035427-CB22-4E90-A57C-01A41DDCD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24" descr="American Lung Association">
            <a:extLst>
              <a:ext uri="{FF2B5EF4-FFF2-40B4-BE49-F238E27FC236}">
                <a16:creationId xmlns:a16="http://schemas.microsoft.com/office/drawing/2014/main" id="{CF839C12-8F1A-4196-B629-6454724A7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17" y="6111627"/>
            <a:ext cx="1323070" cy="4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NA Enterprise | American Nurses Association">
            <a:extLst>
              <a:ext uri="{FF2B5EF4-FFF2-40B4-BE49-F238E27FC236}">
                <a16:creationId xmlns:a16="http://schemas.microsoft.com/office/drawing/2014/main" id="{D8189B04-F403-4006-A4E9-D4971539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" y="4775046"/>
            <a:ext cx="1695480" cy="4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merican Pharmacists Association Announces Recipients of 2020 Academy Awards">
            <a:extLst>
              <a:ext uri="{FF2B5EF4-FFF2-40B4-BE49-F238E27FC236}">
                <a16:creationId xmlns:a16="http://schemas.microsoft.com/office/drawing/2014/main" id="{C219EF27-CEC7-498E-919A-A0F9DABF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674" y="2019434"/>
            <a:ext cx="2012540" cy="10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merican Public Health Association — For science. For action. For health.">
            <a:extLst>
              <a:ext uri="{FF2B5EF4-FFF2-40B4-BE49-F238E27FC236}">
                <a16:creationId xmlns:a16="http://schemas.microsoft.com/office/drawing/2014/main" id="{44549938-C47E-4943-A137-995C54A3A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93" y="6132616"/>
            <a:ext cx="1260372" cy="5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merican Thoracic Society Releases Temporary COVID-19 Guidance">
            <a:extLst>
              <a:ext uri="{FF2B5EF4-FFF2-40B4-BE49-F238E27FC236}">
                <a16:creationId xmlns:a16="http://schemas.microsoft.com/office/drawing/2014/main" id="{FD209106-E162-4A83-BD21-9B2EE08B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77" y="178055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ssociation of Diabetes Care &amp; Education Specialists - YouTube">
            <a:extLst>
              <a:ext uri="{FF2B5EF4-FFF2-40B4-BE49-F238E27FC236}">
                <a16:creationId xmlns:a16="http://schemas.microsoft.com/office/drawing/2014/main" id="{EB0D714F-478D-44FA-B13E-FA5CD886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01" y="1958426"/>
            <a:ext cx="952501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ssociation of Immunization Managers (AIM)">
            <a:extLst>
              <a:ext uri="{FF2B5EF4-FFF2-40B4-BE49-F238E27FC236}">
                <a16:creationId xmlns:a16="http://schemas.microsoft.com/office/drawing/2014/main" id="{87E4C04F-FE5D-4B3D-B98C-B1AC25DE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953" y="1298197"/>
            <a:ext cx="2019695" cy="63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Partner Organizations — ASORN">
            <a:extLst>
              <a:ext uri="{FF2B5EF4-FFF2-40B4-BE49-F238E27FC236}">
                <a16:creationId xmlns:a16="http://schemas.microsoft.com/office/drawing/2014/main" id="{7FF6591A-743E-447C-9BC8-C8351F62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" y="5438239"/>
            <a:ext cx="1346184" cy="3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Biotechnology Innovation Organization - Wikipedia">
            <a:extLst>
              <a:ext uri="{FF2B5EF4-FFF2-40B4-BE49-F238E27FC236}">
                <a16:creationId xmlns:a16="http://schemas.microsoft.com/office/drawing/2014/main" id="{BE12BF49-7043-4AD3-8A9B-DA5D82BA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2" y="2372759"/>
            <a:ext cx="680627" cy="9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enter for Sustainable Health Care Quality and Equity | LinkedIn">
            <a:extLst>
              <a:ext uri="{FF2B5EF4-FFF2-40B4-BE49-F238E27FC236}">
                <a16:creationId xmlns:a16="http://schemas.microsoft.com/office/drawing/2014/main" id="{AB9D3140-C9E6-46A6-8A35-B097B85C1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2" b="39919"/>
          <a:stretch/>
        </p:blipFill>
        <p:spPr bwMode="auto">
          <a:xfrm>
            <a:off x="149239" y="1890958"/>
            <a:ext cx="2503021" cy="3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UNY School of Public Health, Dissertations | CUNY Graduate School of Public  Health &amp; Health Policy | City University of New York (CUNY)">
            <a:extLst>
              <a:ext uri="{FF2B5EF4-FFF2-40B4-BE49-F238E27FC236}">
                <a16:creationId xmlns:a16="http://schemas.microsoft.com/office/drawing/2014/main" id="{D3111E75-429E-48A1-B0FC-95E5C9F6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" y="1227449"/>
            <a:ext cx="1869667" cy="5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DSA Home">
            <a:extLst>
              <a:ext uri="{FF2B5EF4-FFF2-40B4-BE49-F238E27FC236}">
                <a16:creationId xmlns:a16="http://schemas.microsoft.com/office/drawing/2014/main" id="{03FADAD6-2B2F-497F-A150-9879F41BE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8" b="28508"/>
          <a:stretch/>
        </p:blipFill>
        <p:spPr bwMode="auto">
          <a:xfrm>
            <a:off x="3377160" y="5483954"/>
            <a:ext cx="1116366" cy="4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ome | The National Alliance for Caregiving">
            <a:extLst>
              <a:ext uri="{FF2B5EF4-FFF2-40B4-BE49-F238E27FC236}">
                <a16:creationId xmlns:a16="http://schemas.microsoft.com/office/drawing/2014/main" id="{26F025E8-B51E-493C-9F36-EBCA86AB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10" y="1200107"/>
            <a:ext cx="1286670" cy="8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National Association of Chain Drug Stores (NACDS) - Home | Facebook">
            <a:extLst>
              <a:ext uri="{FF2B5EF4-FFF2-40B4-BE49-F238E27FC236}">
                <a16:creationId xmlns:a16="http://schemas.microsoft.com/office/drawing/2014/main" id="{27605DA4-A56C-41F2-A3FD-F60274B49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4" b="31661"/>
          <a:stretch/>
        </p:blipFill>
        <p:spPr bwMode="auto">
          <a:xfrm>
            <a:off x="6008719" y="1174656"/>
            <a:ext cx="1411357" cy="5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Partner Spotlight: National Association of Pediatric Nurse Practitioners -  Shot@Life : Shot@Life">
            <a:extLst>
              <a:ext uri="{FF2B5EF4-FFF2-40B4-BE49-F238E27FC236}">
                <a16:creationId xmlns:a16="http://schemas.microsoft.com/office/drawing/2014/main" id="{93419A14-59D9-443C-9DCF-161E921C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06" y="1740857"/>
            <a:ext cx="1501137" cy="5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National Community Pharmacists Association - Home | Facebook">
            <a:extLst>
              <a:ext uri="{FF2B5EF4-FFF2-40B4-BE49-F238E27FC236}">
                <a16:creationId xmlns:a16="http://schemas.microsoft.com/office/drawing/2014/main" id="{5C05B8B8-FE11-47C0-A145-47837A528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24010" r="9480" b="27049"/>
          <a:stretch/>
        </p:blipFill>
        <p:spPr bwMode="auto">
          <a:xfrm>
            <a:off x="2868143" y="1544288"/>
            <a:ext cx="1650441" cy="8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National Council on Aging - Aging in Place">
            <a:extLst>
              <a:ext uri="{FF2B5EF4-FFF2-40B4-BE49-F238E27FC236}">
                <a16:creationId xmlns:a16="http://schemas.microsoft.com/office/drawing/2014/main" id="{7DB1D937-007D-4792-8696-CA8CA1A5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28545" r="9040" b="29504"/>
          <a:stretch/>
        </p:blipFill>
        <p:spPr bwMode="auto">
          <a:xfrm>
            <a:off x="2192101" y="1240387"/>
            <a:ext cx="1520435" cy="4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National PTA Launches Webpage to Support Families and Educators During  COVID-19 Crisis">
            <a:extLst>
              <a:ext uri="{FF2B5EF4-FFF2-40B4-BE49-F238E27FC236}">
                <a16:creationId xmlns:a16="http://schemas.microsoft.com/office/drawing/2014/main" id="{9A43D841-B7A7-42B8-A99E-1D8465E3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97" y="1488873"/>
            <a:ext cx="1296606" cy="6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Nurses Who Vaccinate - Shot@Life : Shot@Life">
            <a:extLst>
              <a:ext uri="{FF2B5EF4-FFF2-40B4-BE49-F238E27FC236}">
                <a16:creationId xmlns:a16="http://schemas.microsoft.com/office/drawing/2014/main" id="{4836393E-0291-4808-A990-34EDBE68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65" y="3106249"/>
            <a:ext cx="946442" cy="9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Society for Adolescent Health and Medicine - Home | Facebook">
            <a:extLst>
              <a:ext uri="{FF2B5EF4-FFF2-40B4-BE49-F238E27FC236}">
                <a16:creationId xmlns:a16="http://schemas.microsoft.com/office/drawing/2014/main" id="{79C16151-0C2A-4CF3-BC9F-CAACF87F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0" b="24368"/>
          <a:stretch/>
        </p:blipFill>
        <p:spPr bwMode="auto">
          <a:xfrm>
            <a:off x="1696694" y="5293807"/>
            <a:ext cx="1411828" cy="6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Advertising Council Archives – University of Illinois Archives">
            <a:extLst>
              <a:ext uri="{FF2B5EF4-FFF2-40B4-BE49-F238E27FC236}">
                <a16:creationId xmlns:a16="http://schemas.microsoft.com/office/drawing/2014/main" id="{4180FD32-C803-4289-800F-636FE377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74" y="3036822"/>
            <a:ext cx="994220" cy="9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Gerontological Society of America - Aging in Motion">
            <a:extLst>
              <a:ext uri="{FF2B5EF4-FFF2-40B4-BE49-F238E27FC236}">
                <a16:creationId xmlns:a16="http://schemas.microsoft.com/office/drawing/2014/main" id="{675CF29A-4160-4EAA-9566-5F975E41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13" y="4568155"/>
            <a:ext cx="2334380" cy="4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ome - Society for Healthcare Epidemiology of America">
            <a:extLst>
              <a:ext uri="{FF2B5EF4-FFF2-40B4-BE49-F238E27FC236}">
                <a16:creationId xmlns:a16="http://schemas.microsoft.com/office/drawing/2014/main" id="{63E83163-71DB-45A7-B6F2-52DD4158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80" y="4348928"/>
            <a:ext cx="1450655" cy="4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Trust for America's Health">
            <a:extLst>
              <a:ext uri="{FF2B5EF4-FFF2-40B4-BE49-F238E27FC236}">
                <a16:creationId xmlns:a16="http://schemas.microsoft.com/office/drawing/2014/main" id="{0D9C734F-BAAF-4081-B9AD-7D4314A0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12" y="4168333"/>
            <a:ext cx="2472346" cy="48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Announcements | Vaccinate Your Family">
            <a:extLst>
              <a:ext uri="{FF2B5EF4-FFF2-40B4-BE49-F238E27FC236}">
                <a16:creationId xmlns:a16="http://schemas.microsoft.com/office/drawing/2014/main" id="{CB54181F-18EF-4F43-AFF1-35F94332C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15507" r="11408" b="15420"/>
          <a:stretch/>
        </p:blipFill>
        <p:spPr bwMode="auto">
          <a:xfrm>
            <a:off x="9486581" y="3903310"/>
            <a:ext cx="740314" cy="66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Vaccine Education Center Materials for Healthcare Professionals">
            <a:extLst>
              <a:ext uri="{FF2B5EF4-FFF2-40B4-BE49-F238E27FC236}">
                <a16:creationId xmlns:a16="http://schemas.microsoft.com/office/drawing/2014/main" id="{01322554-F38B-4BE4-8280-CAE389C1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15" y="3721355"/>
            <a:ext cx="1973440" cy="5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Visiting Nurse Association (VNA) | SHARE Omaha">
            <a:extLst>
              <a:ext uri="{FF2B5EF4-FFF2-40B4-BE49-F238E27FC236}">
                <a16:creationId xmlns:a16="http://schemas.microsoft.com/office/drawing/2014/main" id="{AFE04241-5595-4B46-A990-5A4CDFC4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95" y="3221499"/>
            <a:ext cx="1352200" cy="9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0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95D8-74CB-1842-A499-6E712C994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4 Core Principles: Respect, Empathy, Transparency, &amp; Equity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1BB85-E3B4-4BAB-90C6-A9FAF683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93" y="1608814"/>
            <a:ext cx="8270015" cy="394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2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95D8-74CB-1842-A499-6E712C994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COVID-19 Communication Strategies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449897-83E3-B940-86A6-9F94F023B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158" y="1222449"/>
            <a:ext cx="10629271" cy="5419432"/>
          </a:xfrm>
        </p:spPr>
        <p:txBody>
          <a:bodyPr/>
          <a:lstStyle/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Roboto" panose="02000000000000000000"/>
                <a:ea typeface="+mn-ea"/>
                <a:cs typeface="+mn-cs"/>
              </a:rPr>
              <a:t>Communicate clearly and often</a:t>
            </a:r>
          </a:p>
          <a:p>
            <a:pPr marL="45720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rPr>
              <a:t>Use facts </a:t>
            </a:r>
            <a:r>
              <a:rPr lang="en-US" sz="1600" dirty="0">
                <a:solidFill>
                  <a:schemeClr val="tx1"/>
                </a:solidFill>
                <a:latin typeface="Roboto" panose="02000000000000000000"/>
              </a:rPr>
              <a:t>whenever possible, acknowledging that information continues to evolve</a:t>
            </a:r>
          </a:p>
          <a:p>
            <a:pPr marL="457200" indent="0">
              <a:buNone/>
            </a:pPr>
            <a:endParaRPr lang="en-US" sz="1050" b="1" dirty="0">
              <a:solidFill>
                <a:srgbClr val="0070C0"/>
              </a:solidFill>
              <a:latin typeface="Roboto" panose="02000000000000000000"/>
            </a:endParaRPr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Roboto" panose="02000000000000000000"/>
                <a:ea typeface="+mn-ea"/>
                <a:cs typeface="+mn-cs"/>
              </a:rPr>
              <a:t>Provide consistent, tailored information</a:t>
            </a:r>
          </a:p>
          <a:p>
            <a:pPr marL="45720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rPr>
              <a:t>While messages </a:t>
            </a:r>
            <a:r>
              <a:rPr lang="en-US" sz="1600" dirty="0">
                <a:solidFill>
                  <a:schemeClr val="tx1"/>
                </a:solidFill>
                <a:latin typeface="Roboto" panose="02000000000000000000"/>
              </a:rPr>
              <a:t>need to be consistent, the way to say it may change based on audience</a:t>
            </a:r>
          </a:p>
          <a:p>
            <a:pPr marL="457200" indent="0">
              <a:buNone/>
            </a:pPr>
            <a:endParaRPr lang="en-US" sz="1050" b="1" dirty="0">
              <a:solidFill>
                <a:srgbClr val="0070C0"/>
              </a:solidFill>
              <a:latin typeface="Roboto" panose="02000000000000000000"/>
            </a:endParaRPr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Roboto" panose="02000000000000000000"/>
                <a:ea typeface="+mn-ea"/>
                <a:cs typeface="+mn-cs"/>
              </a:rPr>
              <a:t>Acknowledge and address concerns</a:t>
            </a:r>
          </a:p>
          <a:p>
            <a:pPr marL="45720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rPr>
              <a:t>Questions and concerns are expected and should be addressed directly</a:t>
            </a:r>
            <a:endParaRPr lang="en-US" sz="1600" dirty="0">
              <a:solidFill>
                <a:schemeClr val="tx1"/>
              </a:solidFill>
              <a:latin typeface="Roboto" panose="02000000000000000000"/>
            </a:endParaRPr>
          </a:p>
          <a:p>
            <a:pPr marL="457200" indent="0">
              <a:buNone/>
            </a:pPr>
            <a:endParaRPr lang="en-US" sz="1050" b="1" dirty="0">
              <a:solidFill>
                <a:srgbClr val="0070C0"/>
              </a:solidFill>
              <a:latin typeface="Roboto" panose="02000000000000000000"/>
            </a:endParaRPr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Roboto" panose="02000000000000000000"/>
                <a:ea typeface="+mn-ea"/>
                <a:cs typeface="+mn-cs"/>
              </a:rPr>
              <a:t>Offer practical solutions and hope</a:t>
            </a:r>
          </a:p>
          <a:p>
            <a:pPr marL="45720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rPr>
              <a:t>Motivate by framing prevention measures and vaccination as best tools to help </a:t>
            </a:r>
            <a:r>
              <a:rPr lang="en-US" sz="1600" dirty="0">
                <a:solidFill>
                  <a:schemeClr val="tx1"/>
                </a:solidFill>
                <a:latin typeface="Roboto" panose="02000000000000000000"/>
              </a:rPr>
              <a:t>stop the spread</a:t>
            </a:r>
          </a:p>
          <a:p>
            <a:pPr marL="457200" indent="0">
              <a:buNone/>
            </a:pPr>
            <a:endParaRPr lang="en-US" sz="1050" dirty="0">
              <a:solidFill>
                <a:schemeClr val="tx1"/>
              </a:solidFill>
              <a:latin typeface="Roboto" panose="02000000000000000000"/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Roboto" panose="02000000000000000000"/>
                <a:ea typeface="+mn-ea"/>
                <a:cs typeface="+mn-cs"/>
              </a:rPr>
              <a:t>Counter misinformation</a:t>
            </a:r>
          </a:p>
          <a:p>
            <a:pPr marL="45720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rPr>
              <a:t>Proactively </a:t>
            </a:r>
            <a:r>
              <a:rPr lang="en-US" sz="1600" dirty="0">
                <a:solidFill>
                  <a:schemeClr val="tx1"/>
                </a:solidFill>
                <a:latin typeface="Roboto" panose="02000000000000000000"/>
              </a:rPr>
              <a:t>share accurate information</a:t>
            </a:r>
          </a:p>
          <a:p>
            <a:pPr marL="457200" lvl="0" indent="0">
              <a:buNone/>
            </a:pPr>
            <a:endParaRPr lang="en-US" sz="1050" dirty="0">
              <a:solidFill>
                <a:schemeClr val="tx1"/>
              </a:solidFill>
              <a:latin typeface="Roboto" panose="02000000000000000000"/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Roboto" panose="02000000000000000000"/>
                <a:ea typeface="+mn-ea"/>
                <a:cs typeface="+mn-cs"/>
              </a:rPr>
              <a:t>Foster positive social norms</a:t>
            </a:r>
          </a:p>
          <a:p>
            <a:pPr marL="45720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chemeClr val="tx1"/>
                </a:solidFill>
                <a:latin typeface="Roboto" panose="02000000000000000000"/>
              </a:rPr>
              <a:t>Reinforce importance of prevention measures by making desired behaviors visible and celebrated</a:t>
            </a:r>
            <a:endParaRPr lang="en-US" sz="1600" dirty="0">
              <a:solidFill>
                <a:srgbClr val="000000"/>
              </a:solidFill>
              <a:latin typeface="Roboto" panose="02000000000000000000"/>
              <a:ea typeface="+mn-ea"/>
              <a:cs typeface="+mn-cs"/>
            </a:endParaRPr>
          </a:p>
          <a:p>
            <a:pPr marL="45720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050" b="1" dirty="0">
              <a:solidFill>
                <a:srgbClr val="0070C0"/>
              </a:solidFill>
              <a:latin typeface="Roboto" panose="02000000000000000000"/>
              <a:ea typeface="+mn-ea"/>
              <a:cs typeface="+mn-cs"/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Roboto" panose="02000000000000000000"/>
                <a:ea typeface="+mn-ea"/>
                <a:cs typeface="+mn-cs"/>
              </a:rPr>
              <a:t>Engage influencers and trusted messengers</a:t>
            </a:r>
          </a:p>
          <a:p>
            <a:pPr marL="45720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Roboto" panose="02000000000000000000"/>
                <a:ea typeface="+mn-ea"/>
                <a:cs typeface="+mn-cs"/>
              </a:rPr>
              <a:t>Work with trusted leaders and organizations with influence and credibility to boost confidence</a:t>
            </a:r>
          </a:p>
          <a:p>
            <a:pPr marL="45720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050" b="1" dirty="0">
              <a:solidFill>
                <a:srgbClr val="0070C0"/>
              </a:solidFill>
              <a:latin typeface="Roboto" panose="02000000000000000000"/>
              <a:ea typeface="+mn-ea"/>
              <a:cs typeface="+mn-cs"/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Roboto" panose="02000000000000000000"/>
                <a:ea typeface="+mn-ea"/>
                <a:cs typeface="+mn-cs"/>
              </a:rPr>
              <a:t>Collaborate across sectors</a:t>
            </a:r>
          </a:p>
          <a:p>
            <a:pPr marL="45720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Roboto" panose="02000000000000000000"/>
                <a:ea typeface="+mn-ea"/>
                <a:cs typeface="+mn-cs"/>
              </a:rPr>
              <a:t>Ensure consistent communication, policy, and action to reduce confusion</a:t>
            </a:r>
            <a:endParaRPr lang="en-US" sz="1600" dirty="0">
              <a:solidFill>
                <a:schemeClr val="tx1"/>
              </a:solidFill>
              <a:latin typeface="Roboto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53" y="2819548"/>
            <a:ext cx="1719221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0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70E4-40C2-A146-B3BF-D6B624572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Evolving COVID-19 Knowledge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09398E-B961-CD43-B7B4-F826A8BCE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743128"/>
              </p:ext>
            </p:extLst>
          </p:nvPr>
        </p:nvGraphicFramePr>
        <p:xfrm>
          <a:off x="773303" y="2019159"/>
          <a:ext cx="10645396" cy="351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55F-763D-FF4B-8FBD-F77E515F7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Key Messages: Together We Can Win The Fight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18" y="1484008"/>
            <a:ext cx="7383566" cy="49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2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355F-763D-FF4B-8FBD-F77E515F7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21" y="24715"/>
            <a:ext cx="11625268" cy="1145309"/>
          </a:xfrm>
        </p:spPr>
        <p:txBody>
          <a:bodyPr/>
          <a:lstStyle/>
          <a:p>
            <a:r>
              <a:rPr lang="en-US" sz="2800" dirty="0"/>
              <a:t>Addressing Barriers to Adherence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C00DEF-B136-1349-9B67-959681E0C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40875"/>
              </p:ext>
            </p:extLst>
          </p:nvPr>
        </p:nvGraphicFramePr>
        <p:xfrm>
          <a:off x="416957" y="1645832"/>
          <a:ext cx="11150333" cy="455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09D21C-7D1C-8146-97E4-C6A7D585A5B4}"/>
              </a:ext>
            </a:extLst>
          </p:cNvPr>
          <p:cNvSpPr/>
          <p:nvPr/>
        </p:nvSpPr>
        <p:spPr>
          <a:xfrm>
            <a:off x="2671763" y="5666186"/>
            <a:ext cx="8895527" cy="707886"/>
          </a:xfrm>
          <a:prstGeom prst="rect">
            <a:avLst/>
          </a:prstGeom>
          <a:solidFill>
            <a:srgbClr val="10529B"/>
          </a:solidFill>
          <a:ln>
            <a:solidFill>
              <a:srgbClr val="2046A5"/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400"/>
              </a:spcBef>
              <a:buClr>
                <a:srgbClr val="0190B4"/>
              </a:buClr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Acknowledging challenges can make messaging more empathetic,  credible, and effective</a:t>
            </a:r>
          </a:p>
        </p:txBody>
      </p:sp>
    </p:spTree>
    <p:extLst>
      <p:ext uri="{BB962C8B-B14F-4D97-AF65-F5344CB8AC3E}">
        <p14:creationId xmlns:p14="http://schemas.microsoft.com/office/powerpoint/2010/main" val="58599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95D8-74CB-1842-A499-6E712C994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Encouraging Vaccine Acceptance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449897-83E3-B940-86A6-9F94F023B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67" y="1146437"/>
            <a:ext cx="11616466" cy="4701287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Foster vaccine confidence among the “moveable middle”</a:t>
            </a:r>
            <a:endParaRPr lang="en-US" sz="800" b="1" dirty="0">
              <a:solidFill>
                <a:srgbClr val="0070C0"/>
              </a:solidFill>
            </a:endParaRPr>
          </a:p>
          <a:p>
            <a:pPr marL="914400" indent="-457200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Those who identify as “wait and see” are more likely to be persuaded</a:t>
            </a:r>
          </a:p>
          <a:p>
            <a:pPr marL="914400" indent="-457200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Do not expect to change the mind of those who have firmly decided not to be vaccinated</a:t>
            </a:r>
          </a:p>
          <a:p>
            <a:pPr marL="457200" indent="0">
              <a:spcBef>
                <a:spcPts val="300"/>
              </a:spcBef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Address concerns and misinformation</a:t>
            </a:r>
            <a:endParaRPr lang="en-US" sz="2000" b="1" dirty="0">
              <a:solidFill>
                <a:srgbClr val="0070C0"/>
              </a:solidFill>
            </a:endParaRPr>
          </a:p>
          <a:p>
            <a:pPr marL="914400" indent="-457200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Acknowledge that questions and concerns are reasonable and expected</a:t>
            </a:r>
          </a:p>
          <a:p>
            <a:pPr marL="914400" indent="-457200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Understand the basis of the concerns</a:t>
            </a:r>
          </a:p>
          <a:p>
            <a:pPr marL="914400" indent="-457200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Suggest they talk with a trusted healthcare professional about specific medical concerns</a:t>
            </a:r>
          </a:p>
          <a:p>
            <a:pPr marL="457200" indent="0">
              <a:spcBef>
                <a:spcPts val="300"/>
              </a:spcBef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Communicate transparently, but empathetically about COVID-19 vaccines</a:t>
            </a:r>
            <a:endParaRPr lang="en-US" sz="2000" b="1" dirty="0">
              <a:solidFill>
                <a:srgbClr val="0070C0"/>
              </a:solidFill>
            </a:endParaRPr>
          </a:p>
          <a:p>
            <a:pPr marL="800100" indent="-342900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Talk about development process, technology, ingredients, side effects, and ongoing safety monitoring</a:t>
            </a:r>
          </a:p>
          <a:p>
            <a:pPr marL="800100" indent="-342900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Avoid lecturing or shaming, and know when to move 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832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8A1BD492-AB4C-463A-9A87-C78050613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449388"/>
            <a:ext cx="3335338" cy="4314825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Box 5">
            <a:extLst>
              <a:ext uri="{FF2B5EF4-FFF2-40B4-BE49-F238E27FC236}">
                <a16:creationId xmlns:a16="http://schemas.microsoft.com/office/drawing/2014/main" id="{945D0EC8-5617-467B-80B6-FAFCB4EE1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6307138"/>
            <a:ext cx="562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accent1"/>
                </a:solidFill>
                <a:latin typeface="Roboto"/>
              </a:rPr>
              <a:t>www.nfid.org/covid-19-communications</a:t>
            </a:r>
          </a:p>
        </p:txBody>
      </p:sp>
      <p:pic>
        <p:nvPicPr>
          <p:cNvPr id="61445" name="Picture 1">
            <a:extLst>
              <a:ext uri="{FF2B5EF4-FFF2-40B4-BE49-F238E27FC236}">
                <a16:creationId xmlns:a16="http://schemas.microsoft.com/office/drawing/2014/main" id="{0198C4A4-FB44-406A-B39D-F1D93221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3492500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>
            <a:extLst>
              <a:ext uri="{FF2B5EF4-FFF2-40B4-BE49-F238E27FC236}">
                <a16:creationId xmlns:a16="http://schemas.microsoft.com/office/drawing/2014/main" id="{707EAABF-1495-4BCC-9CD9-0DEF0B26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33500"/>
            <a:ext cx="21304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6">
            <a:extLst>
              <a:ext uri="{FF2B5EF4-FFF2-40B4-BE49-F238E27FC236}">
                <a16:creationId xmlns:a16="http://schemas.microsoft.com/office/drawing/2014/main" id="{0F3F68B4-5F5A-47FD-9D6B-1D70852AC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706813"/>
            <a:ext cx="19272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7">
            <a:extLst>
              <a:ext uri="{FF2B5EF4-FFF2-40B4-BE49-F238E27FC236}">
                <a16:creationId xmlns:a16="http://schemas.microsoft.com/office/drawing/2014/main" id="{DDAAE945-66A7-4827-982E-08A5A678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319213"/>
            <a:ext cx="214471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8">
            <a:extLst>
              <a:ext uri="{FF2B5EF4-FFF2-40B4-BE49-F238E27FC236}">
                <a16:creationId xmlns:a16="http://schemas.microsoft.com/office/drawing/2014/main" id="{CFBB5702-04D0-4DBA-A556-A4E06339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371600"/>
            <a:ext cx="15748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630" y="242560"/>
            <a:ext cx="8214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COVID-19 Communications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81633"/>
      </p:ext>
    </p:extLst>
  </p:cSld>
  <p:clrMapOvr>
    <a:masterClrMapping/>
  </p:clrMapOvr>
</p:sld>
</file>

<file path=ppt/theme/theme1.xml><?xml version="1.0" encoding="utf-8"?>
<a:theme xmlns:a="http://schemas.openxmlformats.org/drawingml/2006/main" name="Body 1">
  <a:themeElements>
    <a:clrScheme name="Custom 1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00539B"/>
      </a:accent1>
      <a:accent2>
        <a:srgbClr val="FF9900"/>
      </a:accent2>
      <a:accent3>
        <a:srgbClr val="28A388"/>
      </a:accent3>
      <a:accent4>
        <a:srgbClr val="79D0E3"/>
      </a:accent4>
      <a:accent5>
        <a:srgbClr val="FFCB11"/>
      </a:accent5>
      <a:accent6>
        <a:srgbClr val="F15623"/>
      </a:accent6>
      <a:hlink>
        <a:srgbClr val="00539B"/>
      </a:hlink>
      <a:folHlink>
        <a:srgbClr val="00539B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">
  <a:themeElements>
    <a:clrScheme name="Custom 1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00539B"/>
      </a:accent1>
      <a:accent2>
        <a:srgbClr val="FF9900"/>
      </a:accent2>
      <a:accent3>
        <a:srgbClr val="28A388"/>
      </a:accent3>
      <a:accent4>
        <a:srgbClr val="79D0E3"/>
      </a:accent4>
      <a:accent5>
        <a:srgbClr val="FFCB11"/>
      </a:accent5>
      <a:accent6>
        <a:srgbClr val="F15623"/>
      </a:accent6>
      <a:hlink>
        <a:srgbClr val="00539B"/>
      </a:hlink>
      <a:folHlink>
        <a:srgbClr val="00539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vider 1">
  <a:themeElements>
    <a:clrScheme name="Custom 1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00539B"/>
      </a:accent1>
      <a:accent2>
        <a:srgbClr val="FF9900"/>
      </a:accent2>
      <a:accent3>
        <a:srgbClr val="28A388"/>
      </a:accent3>
      <a:accent4>
        <a:srgbClr val="79D0E3"/>
      </a:accent4>
      <a:accent5>
        <a:srgbClr val="FFCB11"/>
      </a:accent5>
      <a:accent6>
        <a:srgbClr val="F15623"/>
      </a:accent6>
      <a:hlink>
        <a:srgbClr val="00539B"/>
      </a:hlink>
      <a:folHlink>
        <a:srgbClr val="00539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ivider 2">
  <a:themeElements>
    <a:clrScheme name="Custom 1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00539B"/>
      </a:accent1>
      <a:accent2>
        <a:srgbClr val="FF9900"/>
      </a:accent2>
      <a:accent3>
        <a:srgbClr val="28A388"/>
      </a:accent3>
      <a:accent4>
        <a:srgbClr val="79D0E3"/>
      </a:accent4>
      <a:accent5>
        <a:srgbClr val="FFCB11"/>
      </a:accent5>
      <a:accent6>
        <a:srgbClr val="F15623"/>
      </a:accent6>
      <a:hlink>
        <a:srgbClr val="00539B"/>
      </a:hlink>
      <a:folHlink>
        <a:srgbClr val="00539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vider 3">
  <a:themeElements>
    <a:clrScheme name="Custom 1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00539B"/>
      </a:accent1>
      <a:accent2>
        <a:srgbClr val="FF9900"/>
      </a:accent2>
      <a:accent3>
        <a:srgbClr val="28A388"/>
      </a:accent3>
      <a:accent4>
        <a:srgbClr val="79D0E3"/>
      </a:accent4>
      <a:accent5>
        <a:srgbClr val="FFCB11"/>
      </a:accent5>
      <a:accent6>
        <a:srgbClr val="F15623"/>
      </a:accent6>
      <a:hlink>
        <a:srgbClr val="00539B"/>
      </a:hlink>
      <a:folHlink>
        <a:srgbClr val="00539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ody 1">
  <a:themeElements>
    <a:clrScheme name="Custom 1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00539B"/>
      </a:accent1>
      <a:accent2>
        <a:srgbClr val="FF9900"/>
      </a:accent2>
      <a:accent3>
        <a:srgbClr val="28A388"/>
      </a:accent3>
      <a:accent4>
        <a:srgbClr val="79D0E3"/>
      </a:accent4>
      <a:accent5>
        <a:srgbClr val="FFCB11"/>
      </a:accent5>
      <a:accent6>
        <a:srgbClr val="F15623"/>
      </a:accent6>
      <a:hlink>
        <a:srgbClr val="00539B"/>
      </a:hlink>
      <a:folHlink>
        <a:srgbClr val="00539B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E082D8BF6EC4A8D4039FCE32B5267" ma:contentTypeVersion="12" ma:contentTypeDescription="Create a new document." ma:contentTypeScope="" ma:versionID="d13ba0bf410c2fe87a32fd68649dbd83">
  <xsd:schema xmlns:xsd="http://www.w3.org/2001/XMLSchema" xmlns:xs="http://www.w3.org/2001/XMLSchema" xmlns:p="http://schemas.microsoft.com/office/2006/metadata/properties" xmlns:ns3="e7a4ed9d-2fd0-4527-95e3-90b213453f5d" xmlns:ns4="812c7f6e-6b91-43f7-a25d-067df752530a" targetNamespace="http://schemas.microsoft.com/office/2006/metadata/properties" ma:root="true" ma:fieldsID="fb0d68dbdc887e172c0fc4ad1b73af91" ns3:_="" ns4:_="">
    <xsd:import namespace="e7a4ed9d-2fd0-4527-95e3-90b213453f5d"/>
    <xsd:import namespace="812c7f6e-6b91-43f7-a25d-067df75253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4ed9d-2fd0-4527-95e3-90b213453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c7f6e-6b91-43f7-a25d-067df752530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266ABC-B7C9-4494-84AE-945ADD30F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a4ed9d-2fd0-4527-95e3-90b213453f5d"/>
    <ds:schemaRef ds:uri="812c7f6e-6b91-43f7-a25d-067df7525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CF45AA-1BD2-4DF9-98BD-C58D921A2A1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12c7f6e-6b91-43f7-a25d-067df752530a"/>
    <ds:schemaRef ds:uri="e7a4ed9d-2fd0-4527-95e3-90b213453f5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0A076F-54F6-4D4F-9780-73AF625901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NFID Presentation pv.pot</Template>
  <TotalTime>12651</TotalTime>
  <Words>564</Words>
  <Application>Microsoft Office PowerPoint</Application>
  <PresentationFormat>Widescreen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Calibri</vt:lpstr>
      <vt:lpstr>Candara</vt:lpstr>
      <vt:lpstr>Roboto</vt:lpstr>
      <vt:lpstr>Wingdings</vt:lpstr>
      <vt:lpstr>Body 1</vt:lpstr>
      <vt:lpstr>Title </vt:lpstr>
      <vt:lpstr>Divider 1</vt:lpstr>
      <vt:lpstr>Divider 2</vt:lpstr>
      <vt:lpstr>Divider 3</vt:lpstr>
      <vt:lpstr>1_Body 1</vt:lpstr>
      <vt:lpstr>COVID-19 Communications: Promoting Prevention Measures &amp; Vaccine Confidence</vt:lpstr>
      <vt:lpstr>Partner Organizations</vt:lpstr>
      <vt:lpstr>4 Core Principles: Respect, Empathy, Transparency, &amp; Equity</vt:lpstr>
      <vt:lpstr>COVID-19 Communication Strategies</vt:lpstr>
      <vt:lpstr>Evolving COVID-19 Knowledge</vt:lpstr>
      <vt:lpstr>Key Messages: Together We Can Win The Fight</vt:lpstr>
      <vt:lpstr>Addressing Barriers to Adherence</vt:lpstr>
      <vt:lpstr>Encouraging Vaccine Acceptance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Marla Dalton</cp:lastModifiedBy>
  <cp:revision>736</cp:revision>
  <cp:lastPrinted>2021-01-26T01:59:57Z</cp:lastPrinted>
  <dcterms:created xsi:type="dcterms:W3CDTF">2013-11-26T22:28:00Z</dcterms:created>
  <dcterms:modified xsi:type="dcterms:W3CDTF">2021-04-28T21:43:29Z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0x010100164E082D8BF6EC4A8D4039FCE32B5267</vt:lpwstr>
  </property>
</Properties>
</file>